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4" r:id="rId1"/>
  </p:sldMasterIdLst>
  <p:notesMasterIdLst>
    <p:notesMasterId r:id="rId5"/>
  </p:notesMasterIdLst>
  <p:handoutMasterIdLst>
    <p:handoutMasterId r:id="rId6"/>
  </p:handoutMasterIdLst>
  <p:sldIdLst>
    <p:sldId id="279" r:id="rId2"/>
    <p:sldId id="257" r:id="rId3"/>
    <p:sldId id="310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198B0CA8-C813-4796-800B-A1D6FB754FFB}">
          <p14:sldIdLst>
            <p14:sldId id="279"/>
            <p14:sldId id="257"/>
            <p14:sldId id="31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586C3"/>
    <a:srgbClr val="E3004F"/>
    <a:srgbClr val="97BF0D"/>
    <a:srgbClr val="006AA4"/>
    <a:srgbClr val="336699"/>
    <a:srgbClr val="C3004B"/>
    <a:srgbClr val="96140F"/>
    <a:srgbClr val="96821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7" autoAdjust="0"/>
    <p:restoredTop sz="82667" autoAdjust="0"/>
  </p:normalViewPr>
  <p:slideViewPr>
    <p:cSldViewPr snapToObjects="1" showGuides="1">
      <p:cViewPr>
        <p:scale>
          <a:sx n="102" d="100"/>
          <a:sy n="102" d="100"/>
        </p:scale>
        <p:origin x="-1956" y="-72"/>
      </p:cViewPr>
      <p:guideLst>
        <p:guide orient="horz" pos="3566"/>
        <p:guide orient="horz" pos="187"/>
        <p:guide orient="horz" pos="935"/>
        <p:guide orient="horz" pos="3793"/>
        <p:guide orient="horz" pos="1162"/>
        <p:guide orient="horz" pos="4020"/>
        <p:guide orient="horz" pos="2296"/>
        <p:guide orient="horz" pos="2886"/>
        <p:guide orient="horz" pos="1026"/>
        <p:guide orient="horz" pos="2523"/>
        <p:guide pos="476"/>
        <p:guide pos="113"/>
        <p:guide pos="5556"/>
        <p:guide pos="2925"/>
        <p:guide pos="3107"/>
        <p:guide pos="197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86" d="100"/>
          <a:sy n="86" d="100"/>
        </p:scale>
        <p:origin x="-369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AF4670C5-0C64-4928-8695-A6F30BEECDE9}" type="datetimeFigureOut">
              <a:rPr lang="de-DE" smtClean="0"/>
              <a:t>27.06.2014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38208FEE-6C05-4CC8-AC1A-75C93BED8D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942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E7AD4C4A-A02E-4B80-A175-172E72F02774}" type="datetimeFigureOut">
              <a:rPr lang="de-DE" smtClean="0"/>
              <a:t>27.06.2014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FC5ECCAA-5C7A-408B-9F67-6D5DCD62711B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064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ECCAA-5C7A-408B-9F67-6D5DCD62711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655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ECCAA-5C7A-408B-9F67-6D5DCD62711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076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ECCAA-5C7A-408B-9F67-6D5DCD62711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07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318" y="1268760"/>
            <a:ext cx="8058150" cy="1872208"/>
          </a:xfrm>
        </p:spPr>
        <p:txBody>
          <a:bodyPr anchor="b" anchorCtr="0">
            <a:noAutofit/>
          </a:bodyPr>
          <a:lstStyle>
            <a:lvl1pPr>
              <a:defRPr sz="3600" b="0">
                <a:solidFill>
                  <a:schemeClr val="accent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318" y="3351350"/>
            <a:ext cx="8058150" cy="792088"/>
          </a:xfrm>
        </p:spPr>
        <p:txBody>
          <a:bodyPr>
            <a:noAutofit/>
          </a:bodyPr>
          <a:lstStyle>
            <a:lvl1pPr marL="0" indent="0" algn="l">
              <a:spcBef>
                <a:spcPts val="500"/>
              </a:spcBef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 smtClean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755319" y="4653136"/>
            <a:ext cx="3873018" cy="648000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500"/>
              </a:spcBef>
              <a:buFontTx/>
              <a:buNone/>
              <a:defRPr sz="2000"/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433117" y="6237288"/>
            <a:ext cx="8712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ieren 5"/>
          <p:cNvGrpSpPr/>
          <p:nvPr userDrawn="1"/>
        </p:nvGrpSpPr>
        <p:grpSpPr>
          <a:xfrm>
            <a:off x="180425" y="0"/>
            <a:ext cx="252000" cy="6858000"/>
            <a:chOff x="180425" y="0"/>
            <a:chExt cx="252000" cy="6858000"/>
          </a:xfrm>
        </p:grpSpPr>
        <p:pic>
          <p:nvPicPr>
            <p:cNvPr id="5" name="Grafik 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425" y="0"/>
              <a:ext cx="252000" cy="6858000"/>
            </a:xfrm>
            <a:prstGeom prst="rect">
              <a:avLst/>
            </a:prstGeom>
          </p:spPr>
        </p:pic>
        <p:sp>
          <p:nvSpPr>
            <p:cNvPr id="16" name="Rechteck 15"/>
            <p:cNvSpPr/>
            <p:nvPr userDrawn="1"/>
          </p:nvSpPr>
          <p:spPr>
            <a:xfrm>
              <a:off x="180425" y="0"/>
              <a:ext cx="252000" cy="6857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360000" rIns="18000" bIns="0" rtlCol="0" anchor="ctr"/>
            <a:lstStyle/>
            <a:p>
              <a:pPr marL="0" algn="r"/>
              <a:r>
                <a:rPr lang="de-DE" sz="1400" b="1" noProof="0" dirty="0" smtClean="0">
                  <a:latin typeface="Arial" pitchFamily="34" charset="0"/>
                  <a:cs typeface="Arial" pitchFamily="34" charset="0"/>
                </a:rPr>
                <a:t>www.oeko.de</a:t>
              </a:r>
              <a:endParaRPr lang="de-DE" sz="1400" b="1" noProof="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7" name="Gerade Verbindung 16"/>
          <p:cNvCxnSpPr/>
          <p:nvPr userDrawn="1"/>
        </p:nvCxnSpPr>
        <p:spPr>
          <a:xfrm>
            <a:off x="433117" y="1124744"/>
            <a:ext cx="8710883" cy="0"/>
          </a:xfrm>
          <a:prstGeom prst="line">
            <a:avLst/>
          </a:prstGeom>
          <a:ln w="12700">
            <a:solidFill>
              <a:srgbClr val="97BF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600" y="241199"/>
            <a:ext cx="2509200" cy="753185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49" y="72000"/>
            <a:ext cx="481323" cy="2160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72001"/>
            <a:ext cx="1224136" cy="182984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72002"/>
            <a:ext cx="238777" cy="19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109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318" y="619200"/>
            <a:ext cx="8058150" cy="1872208"/>
          </a:xfrm>
        </p:spPr>
        <p:txBody>
          <a:bodyPr anchor="b" anchorCtr="0">
            <a:noAutofit/>
          </a:bodyPr>
          <a:lstStyle>
            <a:lvl1pPr>
              <a:defRPr sz="3600" b="0">
                <a:solidFill>
                  <a:schemeClr val="accent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318" y="2703600"/>
            <a:ext cx="8058150" cy="792088"/>
          </a:xfrm>
        </p:spPr>
        <p:txBody>
          <a:bodyPr>
            <a:noAutofit/>
          </a:bodyPr>
          <a:lstStyle>
            <a:lvl1pPr marL="0" indent="0" algn="l">
              <a:spcBef>
                <a:spcPts val="500"/>
              </a:spcBef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 smtClean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755319" y="3718800"/>
            <a:ext cx="3873018" cy="648000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500"/>
              </a:spcBef>
              <a:buFontTx/>
              <a:buNone/>
              <a:defRPr sz="2000"/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cxnSp>
        <p:nvCxnSpPr>
          <p:cNvPr id="17" name="Gerade Verbindung 16"/>
          <p:cNvCxnSpPr/>
          <p:nvPr userDrawn="1"/>
        </p:nvCxnSpPr>
        <p:spPr>
          <a:xfrm>
            <a:off x="433117" y="1124744"/>
            <a:ext cx="8710883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13"/>
          <p:cNvSpPr>
            <a:spLocks noGrp="1"/>
          </p:cNvSpPr>
          <p:nvPr>
            <p:ph type="body" sz="quarter" idx="11"/>
          </p:nvPr>
        </p:nvSpPr>
        <p:spPr>
          <a:xfrm>
            <a:off x="4932363" y="3718800"/>
            <a:ext cx="3873018" cy="648000"/>
          </a:xfrm>
        </p:spPr>
        <p:txBody>
          <a:bodyPr anchor="b" anchorCtr="0">
            <a:normAutofit/>
          </a:bodyPr>
          <a:lstStyle>
            <a:lvl1pPr marL="0" indent="0" algn="r">
              <a:spcBef>
                <a:spcPts val="500"/>
              </a:spcBef>
              <a:buFontTx/>
              <a:buNone/>
              <a:defRPr sz="2000"/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433117" y="6237288"/>
            <a:ext cx="8712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 userDrawn="1"/>
        </p:nvGrpSpPr>
        <p:grpSpPr>
          <a:xfrm>
            <a:off x="180425" y="0"/>
            <a:ext cx="252000" cy="6858000"/>
            <a:chOff x="180425" y="0"/>
            <a:chExt cx="252000" cy="6858000"/>
          </a:xfrm>
        </p:grpSpPr>
        <p:pic>
          <p:nvPicPr>
            <p:cNvPr id="16" name="Grafik 1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425" y="0"/>
              <a:ext cx="252000" cy="6858000"/>
            </a:xfrm>
            <a:prstGeom prst="rect">
              <a:avLst/>
            </a:prstGeom>
          </p:spPr>
        </p:pic>
        <p:sp>
          <p:nvSpPr>
            <p:cNvPr id="18" name="Rechteck 17"/>
            <p:cNvSpPr/>
            <p:nvPr userDrawn="1"/>
          </p:nvSpPr>
          <p:spPr>
            <a:xfrm>
              <a:off x="180425" y="0"/>
              <a:ext cx="252000" cy="6857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360000" rIns="18000" bIns="0" rtlCol="0" anchor="ctr"/>
            <a:lstStyle/>
            <a:p>
              <a:pPr marL="0" algn="r"/>
              <a:r>
                <a:rPr lang="de-DE" sz="1400" b="1" noProof="0" dirty="0" smtClean="0">
                  <a:latin typeface="Arial" pitchFamily="34" charset="0"/>
                  <a:cs typeface="Arial" pitchFamily="34" charset="0"/>
                </a:rPr>
                <a:t>www.oeko.de</a:t>
              </a:r>
              <a:endParaRPr lang="de-DE" sz="1400" b="1" noProof="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600" y="241199"/>
            <a:ext cx="2509200" cy="75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749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ein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1260000"/>
            <a:ext cx="8058150" cy="1872208"/>
          </a:xfrm>
        </p:spPr>
        <p:txBody>
          <a:bodyPr anchor="b" anchorCtr="0">
            <a:noAutofit/>
          </a:bodyPr>
          <a:lstStyle>
            <a:lvl1pPr>
              <a:defRPr sz="3600" b="0">
                <a:solidFill>
                  <a:schemeClr val="accent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55318" y="3348000"/>
            <a:ext cx="4680778" cy="792088"/>
          </a:xfrm>
        </p:spPr>
        <p:txBody>
          <a:bodyPr>
            <a:noAutofit/>
          </a:bodyPr>
          <a:lstStyle>
            <a:lvl1pPr marL="0" indent="0" algn="l">
              <a:spcBef>
                <a:spcPts val="500"/>
              </a:spcBef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 dirty="0" smtClean="0"/>
              <a:t>Formatvorlage des Untertitel-masters durch Klicken bearbeiten</a:t>
            </a:r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755319" y="4572000"/>
            <a:ext cx="3873018" cy="1080000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500"/>
              </a:spcBef>
              <a:buFontTx/>
              <a:buNone/>
              <a:defRPr sz="2000"/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cxnSp>
        <p:nvCxnSpPr>
          <p:cNvPr id="17" name="Gerade Verbindung 16"/>
          <p:cNvCxnSpPr/>
          <p:nvPr userDrawn="1"/>
        </p:nvCxnSpPr>
        <p:spPr>
          <a:xfrm>
            <a:off x="433117" y="1124744"/>
            <a:ext cx="8710883" cy="0"/>
          </a:xfrm>
          <a:prstGeom prst="line">
            <a:avLst/>
          </a:prstGeom>
          <a:ln w="12700">
            <a:solidFill>
              <a:srgbClr val="97BF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433117" y="6237288"/>
            <a:ext cx="8712000" cy="0"/>
          </a:xfrm>
          <a:prstGeom prst="line">
            <a:avLst/>
          </a:prstGeom>
          <a:ln w="12700">
            <a:solidFill>
              <a:srgbClr val="97BF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ieren 9"/>
          <p:cNvGrpSpPr/>
          <p:nvPr userDrawn="1"/>
        </p:nvGrpSpPr>
        <p:grpSpPr>
          <a:xfrm>
            <a:off x="180425" y="0"/>
            <a:ext cx="252000" cy="6858000"/>
            <a:chOff x="180425" y="0"/>
            <a:chExt cx="252000" cy="68580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425" y="0"/>
              <a:ext cx="252000" cy="6858000"/>
            </a:xfrm>
            <a:prstGeom prst="rect">
              <a:avLst/>
            </a:prstGeom>
          </p:spPr>
        </p:pic>
        <p:sp>
          <p:nvSpPr>
            <p:cNvPr id="15" name="Rechteck 14"/>
            <p:cNvSpPr/>
            <p:nvPr userDrawn="1"/>
          </p:nvSpPr>
          <p:spPr>
            <a:xfrm>
              <a:off x="180425" y="0"/>
              <a:ext cx="252000" cy="6857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360000" rIns="18000" bIns="0" rtlCol="0" anchor="ctr"/>
            <a:lstStyle/>
            <a:p>
              <a:pPr marL="0" algn="r"/>
              <a:r>
                <a:rPr lang="de-DE" sz="1400" b="1" noProof="0" dirty="0" smtClean="0">
                  <a:latin typeface="Arial" pitchFamily="34" charset="0"/>
                  <a:cs typeface="Arial" pitchFamily="34" charset="0"/>
                </a:rPr>
                <a:t>www.oeko.de</a:t>
              </a:r>
              <a:endParaRPr lang="de-DE" sz="1400" b="1" noProof="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600" y="241199"/>
            <a:ext cx="2509200" cy="75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797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1"/>
          <p:cNvSpPr>
            <a:spLocks noGrp="1"/>
          </p:cNvSpPr>
          <p:nvPr>
            <p:ph type="title"/>
          </p:nvPr>
        </p:nvSpPr>
        <p:spPr>
          <a:xfrm>
            <a:off x="755649" y="288000"/>
            <a:ext cx="8064501" cy="79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55650" y="1484313"/>
            <a:ext cx="8064500" cy="4537075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+mj-lt"/>
              <a:buNone/>
              <a:defRPr sz="2200">
                <a:solidFill>
                  <a:schemeClr val="tx1"/>
                </a:solidFill>
              </a:defRPr>
            </a:lvl1pPr>
            <a:lvl2pPr marL="252000" indent="-2520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●"/>
              <a:defRPr sz="2000">
                <a:solidFill>
                  <a:schemeClr val="tx1"/>
                </a:solidFill>
              </a:defRPr>
            </a:lvl2pPr>
            <a:lvl3pPr marL="504000" indent="-2520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‒"/>
              <a:defRPr sz="1800"/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noProof="0" dirty="0" smtClean="0"/>
              <a:t>Textmasterformat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23"/>
          </p:nvPr>
        </p:nvSpPr>
        <p:spPr>
          <a:xfrm>
            <a:off x="4932363" y="6381750"/>
            <a:ext cx="3384053" cy="43204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buFontTx/>
              <a:buNone/>
              <a:defRPr sz="800" b="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buFontTx/>
              <a:buNone/>
              <a:defRPr sz="8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381750"/>
            <a:ext cx="3887788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Emissionsreduktionspotenzial von Elektromobilität (Deutschland)│Peter Kasten│Wien│30.06.2014</a:t>
            </a:r>
            <a:endParaRPr lang="de-DE" noProof="0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49" y="72000"/>
            <a:ext cx="481323" cy="2160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72001"/>
            <a:ext cx="1224136" cy="182984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72002"/>
            <a:ext cx="238777" cy="19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85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ues 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5654" y="2066925"/>
            <a:ext cx="8074496" cy="1362075"/>
          </a:xfrm>
        </p:spPr>
        <p:txBody>
          <a:bodyPr anchor="t"/>
          <a:lstStyle>
            <a:lvl1pPr algn="l">
              <a:defRPr sz="3600" b="0" cap="none" baseline="0">
                <a:solidFill>
                  <a:schemeClr val="accent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50" y="3441700"/>
            <a:ext cx="8083500" cy="9779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88474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mit 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649" y="288000"/>
            <a:ext cx="8064501" cy="79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4920034" y="1483201"/>
            <a:ext cx="3887788" cy="4538188"/>
          </a:xfrm>
        </p:spPr>
        <p:txBody>
          <a:bodyPr/>
          <a:lstStyle>
            <a:lvl1pPr>
              <a:lnSpc>
                <a:spcPct val="100000"/>
              </a:lnSpc>
              <a:buSzPct val="80000"/>
              <a:defRPr sz="2200">
                <a:solidFill>
                  <a:schemeClr val="tx1"/>
                </a:solidFill>
              </a:defRPr>
            </a:lvl1pPr>
            <a:lvl2pPr marL="504000">
              <a:lnSpc>
                <a:spcPct val="100000"/>
              </a:lnSpc>
              <a:buSzPct val="80000"/>
              <a:defRPr sz="2000"/>
            </a:lvl2pPr>
            <a:lvl3pPr marL="756000" indent="-252000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SzPct val="80000"/>
              <a:buFont typeface="Arial" pitchFamily="34" charset="0"/>
              <a:buChar char="●"/>
              <a:defRPr/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0" name="Textplatzhalter 11"/>
          <p:cNvSpPr>
            <a:spLocks noGrp="1"/>
          </p:cNvSpPr>
          <p:nvPr>
            <p:ph type="body" sz="quarter" idx="23"/>
          </p:nvPr>
        </p:nvSpPr>
        <p:spPr>
          <a:xfrm>
            <a:off x="4932363" y="6381750"/>
            <a:ext cx="3384053" cy="43204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buFontTx/>
              <a:buNone/>
              <a:defRPr sz="800" b="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buFontTx/>
              <a:buNone/>
              <a:defRPr sz="8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381750"/>
            <a:ext cx="3887788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>
              <a:defRPr lang="de-DE" sz="800" smtClean="0"/>
            </a:lvl1pPr>
          </a:lstStyle>
          <a:p>
            <a:r>
              <a:rPr lang="de-DE" noProof="0" smtClean="0"/>
              <a:t>Emissionsreduktionspotenzial von Elektromobilität (Deutschland)│Peter Kasten│Wien│30.06.2014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551122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1"/>
          <p:cNvSpPr>
            <a:spLocks noGrp="1"/>
          </p:cNvSpPr>
          <p:nvPr>
            <p:ph type="body" sz="quarter" idx="23"/>
          </p:nvPr>
        </p:nvSpPr>
        <p:spPr>
          <a:xfrm>
            <a:off x="4932363" y="6381750"/>
            <a:ext cx="3384053" cy="43204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buFontTx/>
              <a:buNone/>
              <a:defRPr sz="800" b="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buFontTx/>
              <a:buNone/>
              <a:defRPr sz="8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55650" y="6381750"/>
            <a:ext cx="3887788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>
              <a:defRPr lang="de-DE" sz="800" smtClean="0"/>
            </a:lvl1pPr>
          </a:lstStyle>
          <a:p>
            <a:r>
              <a:rPr lang="de-DE" noProof="0" smtClean="0"/>
              <a:t>Emissionsreduktionspotenzial von Elektromobilität (Deutschland)│Peter Kasten│Wien│30.06.2014</a:t>
            </a:r>
            <a:endParaRPr lang="de-DE" noProof="0" dirty="0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755649" y="288000"/>
            <a:ext cx="8064501" cy="79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251989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09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55649" y="288000"/>
            <a:ext cx="8064501" cy="792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5649" y="1484313"/>
            <a:ext cx="8064501" cy="45370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 smtClean="0"/>
              <a:t>Textmasterformat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3"/>
            <a:r>
              <a:rPr lang="de-DE" noProof="0" dirty="0" smtClean="0"/>
              <a:t>Dritte Ebene</a:t>
            </a:r>
            <a:endParaRPr lang="de-DE" noProof="0" dirty="0"/>
          </a:p>
        </p:txBody>
      </p:sp>
      <p:sp>
        <p:nvSpPr>
          <p:cNvPr id="13" name="Rectangle 104"/>
          <p:cNvSpPr txBox="1">
            <a:spLocks noChangeArrowheads="1"/>
          </p:cNvSpPr>
          <p:nvPr/>
        </p:nvSpPr>
        <p:spPr bwMode="auto">
          <a:xfrm>
            <a:off x="8172401" y="6381900"/>
            <a:ext cx="647750" cy="143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fld id="{AB33EFCE-2381-4117-A797-805E5AC3594F}" type="slidenum">
              <a:rPr lang="de-DE" sz="800" noProof="0" smtClean="0">
                <a:solidFill>
                  <a:schemeClr val="accent1"/>
                </a:solidFill>
              </a:rPr>
              <a:pPr algn="r"/>
              <a:t>‹#›</a:t>
            </a:fld>
            <a:endParaRPr lang="de-DE" sz="800" noProof="0" dirty="0">
              <a:solidFill>
                <a:schemeClr val="accent1"/>
              </a:solidFill>
            </a:endParaRPr>
          </a:p>
        </p:txBody>
      </p:sp>
      <p:cxnSp>
        <p:nvCxnSpPr>
          <p:cNvPr id="10" name="Gerade Verbindung 9"/>
          <p:cNvCxnSpPr/>
          <p:nvPr/>
        </p:nvCxnSpPr>
        <p:spPr>
          <a:xfrm>
            <a:off x="433117" y="6237288"/>
            <a:ext cx="8712000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33117" y="1124744"/>
            <a:ext cx="8710883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ieren 8"/>
          <p:cNvGrpSpPr/>
          <p:nvPr/>
        </p:nvGrpSpPr>
        <p:grpSpPr>
          <a:xfrm>
            <a:off x="180425" y="0"/>
            <a:ext cx="252000" cy="6858000"/>
            <a:chOff x="180425" y="0"/>
            <a:chExt cx="252000" cy="6858000"/>
          </a:xfrm>
        </p:grpSpPr>
        <p:pic>
          <p:nvPicPr>
            <p:cNvPr id="14" name="Grafik 13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425" y="0"/>
              <a:ext cx="252000" cy="6858000"/>
            </a:xfrm>
            <a:prstGeom prst="rect">
              <a:avLst/>
            </a:prstGeom>
          </p:spPr>
        </p:pic>
        <p:sp>
          <p:nvSpPr>
            <p:cNvPr id="15" name="Rechteck 14"/>
            <p:cNvSpPr/>
            <p:nvPr userDrawn="1"/>
          </p:nvSpPr>
          <p:spPr>
            <a:xfrm>
              <a:off x="180425" y="0"/>
              <a:ext cx="252000" cy="6857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360000" rIns="18000" bIns="0" rtlCol="0" anchor="ctr"/>
            <a:lstStyle/>
            <a:p>
              <a:pPr marL="0" algn="r"/>
              <a:r>
                <a:rPr lang="de-DE" sz="1400" b="1" noProof="0" dirty="0" smtClean="0">
                  <a:latin typeface="Arial" pitchFamily="34" charset="0"/>
                  <a:cs typeface="Arial" pitchFamily="34" charset="0"/>
                </a:rPr>
                <a:t>www.oeko.de</a:t>
              </a:r>
              <a:endParaRPr lang="de-DE" sz="1400" b="1" noProof="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4" name="Grafik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000" y="72000"/>
            <a:ext cx="1440000" cy="16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5" r:id="rId2"/>
    <p:sldLayoutId id="2147483676" r:id="rId3"/>
    <p:sldLayoutId id="2147483666" r:id="rId4"/>
    <p:sldLayoutId id="2147483667" r:id="rId5"/>
    <p:sldLayoutId id="2147483674" r:id="rId6"/>
    <p:sldLayoutId id="2147483672" r:id="rId7"/>
    <p:sldLayoutId id="2147483673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600" b="0" kern="1200">
          <a:solidFill>
            <a:schemeClr val="accent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rgbClr val="006AA4"/>
        </a:buClr>
        <a:buSzPct val="80000"/>
        <a:buFont typeface="Arial" pitchFamily="34" charset="0"/>
        <a:buChar char="●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Arial" pitchFamily="34" charset="0"/>
        <a:buChar char="‒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265113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●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56000" indent="-252000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Arial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DEFINE</a:t>
            </a:r>
            <a:endParaRPr lang="de-DE" dirty="0"/>
          </a:p>
        </p:txBody>
      </p:sp>
      <p:sp>
        <p:nvSpPr>
          <p:cNvPr id="21" name="Untertitel 2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Emissionsreduktionspotenzial von Elektromobilität </a:t>
            </a:r>
            <a:r>
              <a:rPr lang="de-DE" dirty="0" smtClean="0"/>
              <a:t>(Deutschland)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755318" y="4653136"/>
            <a:ext cx="4464753" cy="1080120"/>
          </a:xfrm>
        </p:spPr>
        <p:txBody>
          <a:bodyPr>
            <a:noAutofit/>
          </a:bodyPr>
          <a:lstStyle/>
          <a:p>
            <a:r>
              <a:rPr lang="de-DE" sz="1600" dirty="0"/>
              <a:t>Peter Kasten (Öko-Institut)</a:t>
            </a:r>
          </a:p>
          <a:p>
            <a:r>
              <a:rPr lang="de-DE" sz="1600" dirty="0" smtClean="0"/>
              <a:t>DEFINE </a:t>
            </a:r>
            <a:r>
              <a:rPr lang="de-DE" sz="1600" dirty="0" err="1"/>
              <a:t>Preliminary</a:t>
            </a:r>
            <a:r>
              <a:rPr lang="de-DE" sz="1600" dirty="0"/>
              <a:t> Dissemination Workshop</a:t>
            </a:r>
          </a:p>
          <a:p>
            <a:r>
              <a:rPr lang="de-DE" sz="1600" dirty="0"/>
              <a:t>Wien, 30.06.2014</a:t>
            </a:r>
          </a:p>
        </p:txBody>
      </p:sp>
    </p:spTree>
    <p:extLst>
      <p:ext uri="{BB962C8B-B14F-4D97-AF65-F5344CB8AC3E}">
        <p14:creationId xmlns:p14="http://schemas.microsoft.com/office/powerpoint/2010/main" val="7074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Änderung der CO</a:t>
            </a:r>
            <a:r>
              <a:rPr lang="de-DE" baseline="-25000" dirty="0" smtClean="0"/>
              <a:t>2</a:t>
            </a:r>
            <a:r>
              <a:rPr lang="de-DE" dirty="0" smtClean="0"/>
              <a:t>-Emissionen der Pkw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Emissionsreduktionspotenzial von Elektromobilität (Deutschland)│Peter Kasten│Wien│30.06.2014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59" y="1256009"/>
            <a:ext cx="7568957" cy="476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60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Änderung der CO</a:t>
            </a:r>
            <a:r>
              <a:rPr lang="de-DE" baseline="-25000" dirty="0" smtClean="0"/>
              <a:t>2</a:t>
            </a:r>
            <a:r>
              <a:rPr lang="de-DE" dirty="0" smtClean="0"/>
              <a:t>-Emissionen der Pkw &amp; im Stromsektor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Emissionsreduktionspotenzial von Elektromobilität (Deutschland)│Peter Kasten│Wien│30.06.2014</a:t>
            </a:r>
            <a:endParaRPr lang="de-D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255713"/>
            <a:ext cx="7683325" cy="4837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61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Oeko">
  <a:themeElements>
    <a:clrScheme name="Oeko-Institut">
      <a:dk1>
        <a:sysClr val="windowText" lastClr="000000"/>
      </a:dk1>
      <a:lt1>
        <a:sysClr val="window" lastClr="FFFFFF"/>
      </a:lt1>
      <a:dk2>
        <a:srgbClr val="000099"/>
      </a:dk2>
      <a:lt2>
        <a:srgbClr val="B8D4FF"/>
      </a:lt2>
      <a:accent1>
        <a:srgbClr val="006AA4"/>
      </a:accent1>
      <a:accent2>
        <a:srgbClr val="00BEE1"/>
      </a:accent2>
      <a:accent3>
        <a:srgbClr val="97BF0D"/>
      </a:accent3>
      <a:accent4>
        <a:srgbClr val="DCDB1F"/>
      </a:accent4>
      <a:accent5>
        <a:srgbClr val="6586C3"/>
      </a:accent5>
      <a:accent6>
        <a:srgbClr val="009791"/>
      </a:accent6>
      <a:hlink>
        <a:srgbClr val="006AA4"/>
      </a:hlink>
      <a:folHlink>
        <a:srgbClr val="E3004F"/>
      </a:folHlink>
    </a:clrScheme>
    <a:fontScheme name="Oeko Instit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b="1" dirty="0" smtClean="0"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252000" indent="-252000">
          <a:buClr>
            <a:schemeClr val="accent1"/>
          </a:buClr>
          <a:buSzPct val="80000"/>
          <a:buFont typeface="Arial" pitchFamily="34" charset="0"/>
          <a:buChar char="●"/>
          <a:defRPr sz="20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PPT-Vorlage_Oeko</Template>
  <TotalTime>0</TotalTime>
  <Words>61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PPT-Vorlage_Oeko</vt:lpstr>
      <vt:lpstr>DEFINE</vt:lpstr>
      <vt:lpstr>Änderung der CO2-Emissionen der Pkw</vt:lpstr>
      <vt:lpstr>Änderung der CO2-Emissionen der Pkw &amp; im Stromsektor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2014-06-26T21:31:51Z</dcterms:created>
  <dcterms:modified xsi:type="dcterms:W3CDTF">2014-06-27T08:09:51Z</dcterms:modified>
</cp:coreProperties>
</file>