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2"/>
    <p:sldMasterId id="2147483652" r:id="rId3"/>
  </p:sldMasterIdLst>
  <p:notesMasterIdLst>
    <p:notesMasterId r:id="rId26"/>
  </p:notesMasterIdLst>
  <p:handoutMasterIdLst>
    <p:handoutMasterId r:id="rId27"/>
  </p:handoutMasterIdLst>
  <p:sldIdLst>
    <p:sldId id="262" r:id="rId4"/>
    <p:sldId id="297" r:id="rId5"/>
    <p:sldId id="259" r:id="rId6"/>
    <p:sldId id="298" r:id="rId7"/>
    <p:sldId id="299" r:id="rId8"/>
    <p:sldId id="300" r:id="rId9"/>
    <p:sldId id="301" r:id="rId10"/>
    <p:sldId id="302" r:id="rId11"/>
    <p:sldId id="303" r:id="rId12"/>
    <p:sldId id="304" r:id="rId13"/>
    <p:sldId id="305" r:id="rId14"/>
    <p:sldId id="306" r:id="rId15"/>
    <p:sldId id="311" r:id="rId16"/>
    <p:sldId id="310" r:id="rId17"/>
    <p:sldId id="309" r:id="rId18"/>
    <p:sldId id="314" r:id="rId19"/>
    <p:sldId id="317" r:id="rId20"/>
    <p:sldId id="312" r:id="rId21"/>
    <p:sldId id="315" r:id="rId22"/>
    <p:sldId id="316" r:id="rId23"/>
    <p:sldId id="313" r:id="rId24"/>
    <p:sldId id="271" r:id="rId25"/>
  </p:sldIdLst>
  <p:sldSz cx="9144000" cy="6858000" type="screen4x3"/>
  <p:notesSz cx="6781800" cy="99187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ix" initials="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62333" autoAdjust="0"/>
  </p:normalViewPr>
  <p:slideViewPr>
    <p:cSldViewPr>
      <p:cViewPr>
        <p:scale>
          <a:sx n="76" d="100"/>
          <a:sy n="76" d="100"/>
        </p:scale>
        <p:origin x="-26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pcsrv3\organisation\111\Intern\Projekte\3000\3687_ELMAR\03_ELMAR\0912_WP5\Emissionsberechnungen\LCA-Fahrzeugkonzepte-Stand%200212%20(Alternative%20Antrieb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pcsrv3\organisation\111\Intern\Projekte\3000\3687_ELMAR\03_ELMAR\0912_WP5\Emissionsberechnungen\LCA-Fahrzeugkonzepte-Stand%200212%20(Alternative%20Antriebe).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pcsrv3\organisation\111\Intern\Projekte\3000\3687_ELMAR\03_ELMAR\06_Fahrzeugmarkt\EEA-Modelle\ELMAR_Fahrzeuge_Emissionen_Energie_V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a:t>market potential, 2013 SCE</a:t>
            </a:r>
          </a:p>
        </c:rich>
      </c:tx>
      <c:overlay val="0"/>
    </c:title>
    <c:autoTitleDeleted val="0"/>
    <c:plotArea>
      <c:layout/>
      <c:barChart>
        <c:barDir val="col"/>
        <c:grouping val="percentStacked"/>
        <c:varyColors val="0"/>
        <c:ser>
          <c:idx val="0"/>
          <c:order val="0"/>
          <c:tx>
            <c:strRef>
              <c:f>Tabelle3!$C$7</c:f>
              <c:strCache>
                <c:ptCount val="1"/>
                <c:pt idx="0">
                  <c:v>CNG</c:v>
                </c:pt>
              </c:strCache>
            </c:strRef>
          </c:tx>
          <c:invertIfNegative val="0"/>
          <c:cat>
            <c:strRef>
              <c:f>Tabelle3!$B$8:$B$14</c:f>
              <c:strCache>
                <c:ptCount val="7"/>
                <c:pt idx="0">
                  <c:v>very small cars</c:v>
                </c:pt>
                <c:pt idx="1">
                  <c:v>small cars</c:v>
                </c:pt>
                <c:pt idx="2">
                  <c:v>medium sized cars</c:v>
                </c:pt>
                <c:pt idx="3">
                  <c:v>medium executive cars</c:v>
                </c:pt>
                <c:pt idx="4">
                  <c:v>upper executive cars</c:v>
                </c:pt>
                <c:pt idx="5">
                  <c:v>Vans</c:v>
                </c:pt>
                <c:pt idx="6">
                  <c:v>SUV and others</c:v>
                </c:pt>
              </c:strCache>
            </c:strRef>
          </c:cat>
          <c:val>
            <c:numRef>
              <c:f>Tabelle3!$C$8:$C$14</c:f>
              <c:numCache>
                <c:formatCode>0%</c:formatCode>
                <c:ptCount val="7"/>
                <c:pt idx="0">
                  <c:v>5.0660499999999997E-2</c:v>
                </c:pt>
                <c:pt idx="1">
                  <c:v>1.1180900000000001E-2</c:v>
                </c:pt>
                <c:pt idx="2">
                  <c:v>9.6256999999999992E-3</c:v>
                </c:pt>
                <c:pt idx="3">
                  <c:v>1.53508E-2</c:v>
                </c:pt>
                <c:pt idx="4">
                  <c:v>1.4109399999999999E-2</c:v>
                </c:pt>
                <c:pt idx="5">
                  <c:v>6.8701999999999999E-3</c:v>
                </c:pt>
                <c:pt idx="6">
                  <c:v>5.4647000000000003E-3</c:v>
                </c:pt>
              </c:numCache>
            </c:numRef>
          </c:val>
        </c:ser>
        <c:ser>
          <c:idx val="1"/>
          <c:order val="1"/>
          <c:tx>
            <c:strRef>
              <c:f>Tabelle3!$D$7</c:f>
              <c:strCache>
                <c:ptCount val="1"/>
                <c:pt idx="0">
                  <c:v>CV</c:v>
                </c:pt>
              </c:strCache>
            </c:strRef>
          </c:tx>
          <c:invertIfNegative val="0"/>
          <c:dLbls>
            <c:showLegendKey val="0"/>
            <c:showVal val="1"/>
            <c:showCatName val="0"/>
            <c:showSerName val="0"/>
            <c:showPercent val="0"/>
            <c:showBubbleSize val="0"/>
            <c:showLeaderLines val="0"/>
          </c:dLbls>
          <c:cat>
            <c:strRef>
              <c:f>Tabelle3!$B$8:$B$14</c:f>
              <c:strCache>
                <c:ptCount val="7"/>
                <c:pt idx="0">
                  <c:v>very small cars</c:v>
                </c:pt>
                <c:pt idx="1">
                  <c:v>small cars</c:v>
                </c:pt>
                <c:pt idx="2">
                  <c:v>medium sized cars</c:v>
                </c:pt>
                <c:pt idx="3">
                  <c:v>medium executive cars</c:v>
                </c:pt>
                <c:pt idx="4">
                  <c:v>upper executive cars</c:v>
                </c:pt>
                <c:pt idx="5">
                  <c:v>Vans</c:v>
                </c:pt>
                <c:pt idx="6">
                  <c:v>SUV and others</c:v>
                </c:pt>
              </c:strCache>
            </c:strRef>
          </c:cat>
          <c:val>
            <c:numRef>
              <c:f>Tabelle3!$D$8:$D$14</c:f>
              <c:numCache>
                <c:formatCode>0%</c:formatCode>
                <c:ptCount val="7"/>
                <c:pt idx="0">
                  <c:v>0.58816329999999994</c:v>
                </c:pt>
                <c:pt idx="1">
                  <c:v>0.40839310000000001</c:v>
                </c:pt>
                <c:pt idx="2">
                  <c:v>0.41131780000000001</c:v>
                </c:pt>
                <c:pt idx="3">
                  <c:v>0.41187269999999998</c:v>
                </c:pt>
                <c:pt idx="4">
                  <c:v>0.38226510000000002</c:v>
                </c:pt>
                <c:pt idx="5">
                  <c:v>0.26729150000000002</c:v>
                </c:pt>
                <c:pt idx="6">
                  <c:v>0.31120510000000001</c:v>
                </c:pt>
              </c:numCache>
            </c:numRef>
          </c:val>
        </c:ser>
        <c:ser>
          <c:idx val="2"/>
          <c:order val="2"/>
          <c:tx>
            <c:strRef>
              <c:f>Tabelle3!$E$7</c:f>
              <c:strCache>
                <c:ptCount val="1"/>
                <c:pt idx="0">
                  <c:v>EV</c:v>
                </c:pt>
              </c:strCache>
            </c:strRef>
          </c:tx>
          <c:invertIfNegative val="0"/>
          <c:dLbls>
            <c:showLegendKey val="0"/>
            <c:showVal val="1"/>
            <c:showCatName val="0"/>
            <c:showSerName val="0"/>
            <c:showPercent val="0"/>
            <c:showBubbleSize val="0"/>
            <c:showLeaderLines val="0"/>
          </c:dLbls>
          <c:cat>
            <c:strRef>
              <c:f>Tabelle3!$B$8:$B$14</c:f>
              <c:strCache>
                <c:ptCount val="7"/>
                <c:pt idx="0">
                  <c:v>very small cars</c:v>
                </c:pt>
                <c:pt idx="1">
                  <c:v>small cars</c:v>
                </c:pt>
                <c:pt idx="2">
                  <c:v>medium sized cars</c:v>
                </c:pt>
                <c:pt idx="3">
                  <c:v>medium executive cars</c:v>
                </c:pt>
                <c:pt idx="4">
                  <c:v>upper executive cars</c:v>
                </c:pt>
                <c:pt idx="5">
                  <c:v>Vans</c:v>
                </c:pt>
                <c:pt idx="6">
                  <c:v>SUV and others</c:v>
                </c:pt>
              </c:strCache>
            </c:strRef>
          </c:cat>
          <c:val>
            <c:numRef>
              <c:f>Tabelle3!$E$8:$E$14</c:f>
              <c:numCache>
                <c:formatCode>0%</c:formatCode>
                <c:ptCount val="7"/>
                <c:pt idx="0">
                  <c:v>3.9349799999999997E-2</c:v>
                </c:pt>
                <c:pt idx="1">
                  <c:v>3.10455E-2</c:v>
                </c:pt>
                <c:pt idx="2">
                  <c:v>3.05192E-2</c:v>
                </c:pt>
                <c:pt idx="3">
                  <c:v>9.8480000000000009E-3</c:v>
                </c:pt>
                <c:pt idx="4">
                  <c:v>1.0921500000000001E-2</c:v>
                </c:pt>
                <c:pt idx="5">
                  <c:v>1.0544E-2</c:v>
                </c:pt>
                <c:pt idx="6">
                  <c:v>8.1157999999999994E-3</c:v>
                </c:pt>
              </c:numCache>
            </c:numRef>
          </c:val>
        </c:ser>
        <c:ser>
          <c:idx val="3"/>
          <c:order val="3"/>
          <c:tx>
            <c:strRef>
              <c:f>Tabelle3!$F$7</c:f>
              <c:strCache>
                <c:ptCount val="1"/>
                <c:pt idx="0">
                  <c:v>HEV</c:v>
                </c:pt>
              </c:strCache>
            </c:strRef>
          </c:tx>
          <c:spPr>
            <a:solidFill>
              <a:schemeClr val="tx2">
                <a:lumMod val="40000"/>
                <a:lumOff val="60000"/>
              </a:schemeClr>
            </a:solidFill>
          </c:spPr>
          <c:invertIfNegative val="0"/>
          <c:dLbls>
            <c:showLegendKey val="0"/>
            <c:showVal val="1"/>
            <c:showCatName val="0"/>
            <c:showSerName val="0"/>
            <c:showPercent val="0"/>
            <c:showBubbleSize val="0"/>
            <c:showLeaderLines val="0"/>
          </c:dLbls>
          <c:cat>
            <c:strRef>
              <c:f>Tabelle3!$B$8:$B$14</c:f>
              <c:strCache>
                <c:ptCount val="7"/>
                <c:pt idx="0">
                  <c:v>very small cars</c:v>
                </c:pt>
                <c:pt idx="1">
                  <c:v>small cars</c:v>
                </c:pt>
                <c:pt idx="2">
                  <c:v>medium sized cars</c:v>
                </c:pt>
                <c:pt idx="3">
                  <c:v>medium executive cars</c:v>
                </c:pt>
                <c:pt idx="4">
                  <c:v>upper executive cars</c:v>
                </c:pt>
                <c:pt idx="5">
                  <c:v>Vans</c:v>
                </c:pt>
                <c:pt idx="6">
                  <c:v>SUV and others</c:v>
                </c:pt>
              </c:strCache>
            </c:strRef>
          </c:cat>
          <c:val>
            <c:numRef>
              <c:f>Tabelle3!$F$8:$F$14</c:f>
              <c:numCache>
                <c:formatCode>0%</c:formatCode>
                <c:ptCount val="7"/>
                <c:pt idx="0">
                  <c:v>0.15372179999999999</c:v>
                </c:pt>
                <c:pt idx="1">
                  <c:v>0.38186809999999999</c:v>
                </c:pt>
                <c:pt idx="2">
                  <c:v>0.38505099999999998</c:v>
                </c:pt>
                <c:pt idx="3">
                  <c:v>0.23543549999999999</c:v>
                </c:pt>
                <c:pt idx="4">
                  <c:v>0.2528473</c:v>
                </c:pt>
                <c:pt idx="5">
                  <c:v>0.60962470000000002</c:v>
                </c:pt>
                <c:pt idx="6">
                  <c:v>0.57862440000000004</c:v>
                </c:pt>
              </c:numCache>
            </c:numRef>
          </c:val>
        </c:ser>
        <c:ser>
          <c:idx val="4"/>
          <c:order val="4"/>
          <c:tx>
            <c:strRef>
              <c:f>Tabelle3!$G$7</c:f>
              <c:strCache>
                <c:ptCount val="1"/>
                <c:pt idx="0">
                  <c:v>PHEV</c:v>
                </c:pt>
              </c:strCache>
            </c:strRef>
          </c:tx>
          <c:invertIfNegative val="0"/>
          <c:dLbls>
            <c:showLegendKey val="0"/>
            <c:showVal val="1"/>
            <c:showCatName val="0"/>
            <c:showSerName val="0"/>
            <c:showPercent val="0"/>
            <c:showBubbleSize val="0"/>
            <c:showLeaderLines val="0"/>
          </c:dLbls>
          <c:cat>
            <c:strRef>
              <c:f>Tabelle3!$B$8:$B$14</c:f>
              <c:strCache>
                <c:ptCount val="7"/>
                <c:pt idx="0">
                  <c:v>very small cars</c:v>
                </c:pt>
                <c:pt idx="1">
                  <c:v>small cars</c:v>
                </c:pt>
                <c:pt idx="2">
                  <c:v>medium sized cars</c:v>
                </c:pt>
                <c:pt idx="3">
                  <c:v>medium executive cars</c:v>
                </c:pt>
                <c:pt idx="4">
                  <c:v>upper executive cars</c:v>
                </c:pt>
                <c:pt idx="5">
                  <c:v>Vans</c:v>
                </c:pt>
                <c:pt idx="6">
                  <c:v>SUV and others</c:v>
                </c:pt>
              </c:strCache>
            </c:strRef>
          </c:cat>
          <c:val>
            <c:numRef>
              <c:f>Tabelle3!$G$8:$G$14</c:f>
              <c:numCache>
                <c:formatCode>0%</c:formatCode>
                <c:ptCount val="7"/>
                <c:pt idx="0">
                  <c:v>7.30542E-2</c:v>
                </c:pt>
                <c:pt idx="1">
                  <c:v>0.1371482</c:v>
                </c:pt>
                <c:pt idx="2">
                  <c:v>0.13559679999999999</c:v>
                </c:pt>
                <c:pt idx="3">
                  <c:v>0.25083899999999998</c:v>
                </c:pt>
                <c:pt idx="4">
                  <c:v>0.26398280000000002</c:v>
                </c:pt>
                <c:pt idx="5">
                  <c:v>2.88525E-2</c:v>
                </c:pt>
                <c:pt idx="6">
                  <c:v>2.4098100000000001E-2</c:v>
                </c:pt>
              </c:numCache>
            </c:numRef>
          </c:val>
        </c:ser>
        <c:ser>
          <c:idx val="5"/>
          <c:order val="5"/>
          <c:tx>
            <c:strRef>
              <c:f>Tabelle3!$H$7</c:f>
              <c:strCache>
                <c:ptCount val="1"/>
                <c:pt idx="0">
                  <c:v>E85</c:v>
                </c:pt>
              </c:strCache>
            </c:strRef>
          </c:tx>
          <c:invertIfNegative val="0"/>
          <c:dLbls>
            <c:showLegendKey val="0"/>
            <c:showVal val="1"/>
            <c:showCatName val="0"/>
            <c:showSerName val="0"/>
            <c:showPercent val="0"/>
            <c:showBubbleSize val="0"/>
            <c:showLeaderLines val="0"/>
          </c:dLbls>
          <c:cat>
            <c:strRef>
              <c:f>Tabelle3!$B$8:$B$14</c:f>
              <c:strCache>
                <c:ptCount val="7"/>
                <c:pt idx="0">
                  <c:v>very small cars</c:v>
                </c:pt>
                <c:pt idx="1">
                  <c:v>small cars</c:v>
                </c:pt>
                <c:pt idx="2">
                  <c:v>medium sized cars</c:v>
                </c:pt>
                <c:pt idx="3">
                  <c:v>medium executive cars</c:v>
                </c:pt>
                <c:pt idx="4">
                  <c:v>upper executive cars</c:v>
                </c:pt>
                <c:pt idx="5">
                  <c:v>Vans</c:v>
                </c:pt>
                <c:pt idx="6">
                  <c:v>SUV and others</c:v>
                </c:pt>
              </c:strCache>
            </c:strRef>
          </c:cat>
          <c:val>
            <c:numRef>
              <c:f>Tabelle3!$H$8:$H$14</c:f>
              <c:numCache>
                <c:formatCode>0%</c:formatCode>
                <c:ptCount val="7"/>
                <c:pt idx="0">
                  <c:v>9.5050499999999996E-2</c:v>
                </c:pt>
                <c:pt idx="1">
                  <c:v>3.03643E-2</c:v>
                </c:pt>
                <c:pt idx="2">
                  <c:v>2.7889600000000001E-2</c:v>
                </c:pt>
                <c:pt idx="3">
                  <c:v>7.6654E-2</c:v>
                </c:pt>
                <c:pt idx="4">
                  <c:v>7.5873899999999994E-2</c:v>
                </c:pt>
                <c:pt idx="5">
                  <c:v>7.6817099999999999E-2</c:v>
                </c:pt>
                <c:pt idx="6">
                  <c:v>7.2491799999999995E-2</c:v>
                </c:pt>
              </c:numCache>
            </c:numRef>
          </c:val>
        </c:ser>
        <c:dLbls>
          <c:showLegendKey val="0"/>
          <c:showVal val="0"/>
          <c:showCatName val="0"/>
          <c:showSerName val="0"/>
          <c:showPercent val="0"/>
          <c:showBubbleSize val="0"/>
        </c:dLbls>
        <c:gapWidth val="150"/>
        <c:overlap val="100"/>
        <c:axId val="93776128"/>
        <c:axId val="93794688"/>
      </c:barChart>
      <c:catAx>
        <c:axId val="93776128"/>
        <c:scaling>
          <c:orientation val="minMax"/>
        </c:scaling>
        <c:delete val="0"/>
        <c:axPos val="b"/>
        <c:title>
          <c:tx>
            <c:rich>
              <a:bodyPr/>
              <a:lstStyle/>
              <a:p>
                <a:pPr>
                  <a:defRPr/>
                </a:pPr>
                <a:r>
                  <a:rPr lang="de-DE"/>
                  <a:t>Source: EAA,</a:t>
                </a:r>
                <a:r>
                  <a:rPr lang="de-DE" baseline="0"/>
                  <a:t> IHS</a:t>
                </a:r>
                <a:endParaRPr lang="de-DE"/>
              </a:p>
            </c:rich>
          </c:tx>
          <c:layout>
            <c:manualLayout>
              <c:xMode val="edge"/>
              <c:yMode val="edge"/>
              <c:x val="2.5826934171928197E-2"/>
              <c:y val="0.90818975521234901"/>
            </c:manualLayout>
          </c:layout>
          <c:overlay val="0"/>
        </c:title>
        <c:majorTickMark val="out"/>
        <c:minorTickMark val="none"/>
        <c:tickLblPos val="nextTo"/>
        <c:txPr>
          <a:bodyPr rot="1320000"/>
          <a:lstStyle/>
          <a:p>
            <a:pPr>
              <a:defRPr/>
            </a:pPr>
            <a:endParaRPr lang="en-US"/>
          </a:p>
        </c:txPr>
        <c:crossAx val="93794688"/>
        <c:crosses val="autoZero"/>
        <c:auto val="1"/>
        <c:lblAlgn val="ctr"/>
        <c:lblOffset val="100"/>
        <c:noMultiLvlLbl val="0"/>
      </c:catAx>
      <c:valAx>
        <c:axId val="93794688"/>
        <c:scaling>
          <c:orientation val="minMax"/>
        </c:scaling>
        <c:delete val="0"/>
        <c:axPos val="l"/>
        <c:majorGridlines/>
        <c:title>
          <c:tx>
            <c:rich>
              <a:bodyPr rot="-5400000" vert="horz"/>
              <a:lstStyle/>
              <a:p>
                <a:pPr>
                  <a:defRPr/>
                </a:pPr>
                <a:r>
                  <a:rPr lang="de-DE"/>
                  <a:t>market</a:t>
                </a:r>
                <a:r>
                  <a:rPr lang="de-DE" baseline="0"/>
                  <a:t> potential </a:t>
                </a:r>
                <a:endParaRPr lang="de-DE"/>
              </a:p>
            </c:rich>
          </c:tx>
          <c:overlay val="0"/>
        </c:title>
        <c:numFmt formatCode="0%" sourceLinked="1"/>
        <c:majorTickMark val="out"/>
        <c:minorTickMark val="none"/>
        <c:tickLblPos val="nextTo"/>
        <c:crossAx val="93776128"/>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a:t>ghg-emissions direct and upstream</a:t>
            </a:r>
          </a:p>
        </c:rich>
      </c:tx>
      <c:overlay val="0"/>
    </c:title>
    <c:autoTitleDeleted val="0"/>
    <c:plotArea>
      <c:layout/>
      <c:barChart>
        <c:barDir val="col"/>
        <c:grouping val="stacked"/>
        <c:varyColors val="0"/>
        <c:ser>
          <c:idx val="0"/>
          <c:order val="0"/>
          <c:tx>
            <c:strRef>
              <c:f>Tabelle2!$B$43</c:f>
              <c:strCache>
                <c:ptCount val="1"/>
                <c:pt idx="0">
                  <c:v>direct ghg-emissions g/Vkm</c:v>
                </c:pt>
              </c:strCache>
            </c:strRef>
          </c:tx>
          <c:invertIfNegative val="0"/>
          <c:cat>
            <c:strRef>
              <c:f>Tabelle2!$A$44:$A$54</c:f>
              <c:strCache>
                <c:ptCount val="11"/>
                <c:pt idx="0">
                  <c:v> PKW diesel </c:v>
                </c:pt>
                <c:pt idx="1">
                  <c:v> PKW gasoline</c:v>
                </c:pt>
                <c:pt idx="2">
                  <c:v> PKW CNG </c:v>
                </c:pt>
                <c:pt idx="3">
                  <c:v> PKW E85 </c:v>
                </c:pt>
                <c:pt idx="4">
                  <c:v> PKW HEV-gasoline</c:v>
                </c:pt>
                <c:pt idx="5">
                  <c:v> PKW HEV-diesel </c:v>
                </c:pt>
                <c:pt idx="6">
                  <c:v> PKW PHEV (eco-power AG) </c:v>
                </c:pt>
                <c:pt idx="7">
                  <c:v> PKW PHEV (electricity park A) </c:v>
                </c:pt>
                <c:pt idx="8">
                  <c:v> PKW EV (PV-Electricity) </c:v>
                </c:pt>
                <c:pt idx="9">
                  <c:v> PKW EV (lectricity park A) </c:v>
                </c:pt>
                <c:pt idx="10">
                  <c:v> PKW EV (eco-power AG) </c:v>
                </c:pt>
              </c:strCache>
            </c:strRef>
          </c:cat>
          <c:val>
            <c:numRef>
              <c:f>Tabelle2!$B$44:$B$54</c:f>
              <c:numCache>
                <c:formatCode>General</c:formatCode>
                <c:ptCount val="11"/>
                <c:pt idx="0">
                  <c:v>144.26</c:v>
                </c:pt>
                <c:pt idx="1">
                  <c:v>176.27</c:v>
                </c:pt>
                <c:pt idx="2">
                  <c:v>135.69999999999999</c:v>
                </c:pt>
                <c:pt idx="3">
                  <c:v>58.12</c:v>
                </c:pt>
                <c:pt idx="4">
                  <c:v>141</c:v>
                </c:pt>
                <c:pt idx="5">
                  <c:v>115.3</c:v>
                </c:pt>
                <c:pt idx="6">
                  <c:v>21.15</c:v>
                </c:pt>
                <c:pt idx="7">
                  <c:v>21.15</c:v>
                </c:pt>
                <c:pt idx="8">
                  <c:v>0</c:v>
                </c:pt>
                <c:pt idx="9">
                  <c:v>0</c:v>
                </c:pt>
                <c:pt idx="10">
                  <c:v>0</c:v>
                </c:pt>
              </c:numCache>
            </c:numRef>
          </c:val>
        </c:ser>
        <c:ser>
          <c:idx val="1"/>
          <c:order val="1"/>
          <c:tx>
            <c:strRef>
              <c:f>Tabelle2!$C$43</c:f>
              <c:strCache>
                <c:ptCount val="1"/>
                <c:pt idx="0">
                  <c:v>upstream ghg-emissions g/Vkm</c:v>
                </c:pt>
              </c:strCache>
            </c:strRef>
          </c:tx>
          <c:invertIfNegative val="0"/>
          <c:cat>
            <c:strRef>
              <c:f>Tabelle2!$A$44:$A$54</c:f>
              <c:strCache>
                <c:ptCount val="11"/>
                <c:pt idx="0">
                  <c:v> PKW diesel </c:v>
                </c:pt>
                <c:pt idx="1">
                  <c:v> PKW gasoline</c:v>
                </c:pt>
                <c:pt idx="2">
                  <c:v> PKW CNG </c:v>
                </c:pt>
                <c:pt idx="3">
                  <c:v> PKW E85 </c:v>
                </c:pt>
                <c:pt idx="4">
                  <c:v> PKW HEV-gasoline</c:v>
                </c:pt>
                <c:pt idx="5">
                  <c:v> PKW HEV-diesel </c:v>
                </c:pt>
                <c:pt idx="6">
                  <c:v> PKW PHEV (eco-power AG) </c:v>
                </c:pt>
                <c:pt idx="7">
                  <c:v> PKW PHEV (electricity park A) </c:v>
                </c:pt>
                <c:pt idx="8">
                  <c:v> PKW EV (PV-Electricity) </c:v>
                </c:pt>
                <c:pt idx="9">
                  <c:v> PKW EV (lectricity park A) </c:v>
                </c:pt>
                <c:pt idx="10">
                  <c:v> PKW EV (eco-power AG) </c:v>
                </c:pt>
              </c:strCache>
            </c:strRef>
          </c:cat>
          <c:val>
            <c:numRef>
              <c:f>Tabelle2!$C$44:$C$54</c:f>
              <c:numCache>
                <c:formatCode>General</c:formatCode>
                <c:ptCount val="11"/>
                <c:pt idx="0">
                  <c:v>55.37</c:v>
                </c:pt>
                <c:pt idx="1">
                  <c:v>80.540000000000006</c:v>
                </c:pt>
                <c:pt idx="2">
                  <c:v>85.86</c:v>
                </c:pt>
                <c:pt idx="3">
                  <c:v>158.87</c:v>
                </c:pt>
                <c:pt idx="4">
                  <c:v>73.13</c:v>
                </c:pt>
                <c:pt idx="5">
                  <c:v>54.31</c:v>
                </c:pt>
                <c:pt idx="6">
                  <c:v>49.56</c:v>
                </c:pt>
                <c:pt idx="7">
                  <c:v>88.49</c:v>
                </c:pt>
                <c:pt idx="8">
                  <c:v>64.7</c:v>
                </c:pt>
                <c:pt idx="9">
                  <c:v>79.3</c:v>
                </c:pt>
                <c:pt idx="10">
                  <c:v>33.51</c:v>
                </c:pt>
              </c:numCache>
            </c:numRef>
          </c:val>
        </c:ser>
        <c:dLbls>
          <c:showLegendKey val="0"/>
          <c:showVal val="0"/>
          <c:showCatName val="0"/>
          <c:showSerName val="0"/>
          <c:showPercent val="0"/>
          <c:showBubbleSize val="0"/>
        </c:dLbls>
        <c:gapWidth val="150"/>
        <c:overlap val="100"/>
        <c:axId val="93829376"/>
        <c:axId val="93835264"/>
      </c:barChart>
      <c:catAx>
        <c:axId val="93829376"/>
        <c:scaling>
          <c:orientation val="minMax"/>
        </c:scaling>
        <c:delete val="0"/>
        <c:axPos val="b"/>
        <c:majorTickMark val="out"/>
        <c:minorTickMark val="none"/>
        <c:tickLblPos val="nextTo"/>
        <c:crossAx val="93835264"/>
        <c:crosses val="autoZero"/>
        <c:auto val="1"/>
        <c:lblAlgn val="ctr"/>
        <c:lblOffset val="100"/>
        <c:noMultiLvlLbl val="0"/>
      </c:catAx>
      <c:valAx>
        <c:axId val="93835264"/>
        <c:scaling>
          <c:orientation val="minMax"/>
        </c:scaling>
        <c:delete val="0"/>
        <c:axPos val="l"/>
        <c:majorGridlines/>
        <c:title>
          <c:tx>
            <c:rich>
              <a:bodyPr rot="-5400000" vert="horz"/>
              <a:lstStyle/>
              <a:p>
                <a:pPr>
                  <a:defRPr/>
                </a:pPr>
                <a:r>
                  <a:rPr lang="de-DE"/>
                  <a:t>ghg-emissions per g/ vehicle km</a:t>
                </a:r>
              </a:p>
            </c:rich>
          </c:tx>
          <c:overlay val="0"/>
        </c:title>
        <c:numFmt formatCode="General" sourceLinked="1"/>
        <c:majorTickMark val="out"/>
        <c:minorTickMark val="none"/>
        <c:tickLblPos val="nextTo"/>
        <c:crossAx val="93829376"/>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a:pPr>
            <a:r>
              <a:rPr lang="en-US"/>
              <a:t>CO</a:t>
            </a:r>
            <a:r>
              <a:rPr lang="en-US" sz="1100"/>
              <a:t>2</a:t>
            </a:r>
            <a:r>
              <a:rPr lang="en-US"/>
              <a:t> savings for base scenario (transport</a:t>
            </a:r>
            <a:r>
              <a:rPr lang="en-US" baseline="0"/>
              <a:t> sector)</a:t>
            </a:r>
            <a:endParaRPr lang="en-US"/>
          </a:p>
        </c:rich>
      </c:tx>
      <c:layout>
        <c:manualLayout>
          <c:xMode val="edge"/>
          <c:yMode val="edge"/>
          <c:x val="0.4097114916093153"/>
          <c:y val="1.2637279077724075E-2"/>
        </c:manualLayout>
      </c:layout>
      <c:overlay val="0"/>
    </c:title>
    <c:autoTitleDeleted val="0"/>
    <c:plotArea>
      <c:layout/>
      <c:barChart>
        <c:barDir val="col"/>
        <c:grouping val="clustered"/>
        <c:varyColors val="0"/>
        <c:ser>
          <c:idx val="0"/>
          <c:order val="0"/>
          <c:tx>
            <c:strRef>
              <c:f>'4 Flotte Emi Einspar dir'!$A$7</c:f>
              <c:strCache>
                <c:ptCount val="1"/>
                <c:pt idx="0">
                  <c:v>2013</c:v>
                </c:pt>
              </c:strCache>
            </c:strRef>
          </c:tx>
          <c:invertIfNegative val="0"/>
          <c:cat>
            <c:strRef>
              <c:f>('4 Flotte Emi Einspar dir'!$C$4:$G$4,'4 Flotte Emi Einspar dir'!$I$4:$M$4,'4 Flotte Emi Einspar dir'!$O$4:$S$4,'4 Flotte Emi Einspar dir'!$U$4:$Y$4,'4 Flotte Emi Einspar dir'!$AA$4:$AK$4,'4 Flotte Emi Einspar dir'!$AM$4:$AQ$4)</c:f>
              <c:strCache>
                <c:ptCount val="36"/>
                <c:pt idx="0">
                  <c:v>Segment A-EV</c:v>
                </c:pt>
                <c:pt idx="1">
                  <c:v>Segment A-PHEV</c:v>
                </c:pt>
                <c:pt idx="2">
                  <c:v>Segment A-HEV</c:v>
                </c:pt>
                <c:pt idx="3">
                  <c:v>Segment A-CNG</c:v>
                </c:pt>
                <c:pt idx="4">
                  <c:v>Segment A-E85</c:v>
                </c:pt>
                <c:pt idx="5">
                  <c:v>Segment B-EV</c:v>
                </c:pt>
                <c:pt idx="6">
                  <c:v>Segment B-PHEV</c:v>
                </c:pt>
                <c:pt idx="7">
                  <c:v>Segment B-HEV</c:v>
                </c:pt>
                <c:pt idx="8">
                  <c:v>Segment B-CNG</c:v>
                </c:pt>
                <c:pt idx="9">
                  <c:v>Segment B-E85</c:v>
                </c:pt>
                <c:pt idx="10">
                  <c:v>Segment C-EV</c:v>
                </c:pt>
                <c:pt idx="11">
                  <c:v>Segment C-PHEV</c:v>
                </c:pt>
                <c:pt idx="12">
                  <c:v>Segment C-HEV</c:v>
                </c:pt>
                <c:pt idx="13">
                  <c:v>Segment C-CNG</c:v>
                </c:pt>
                <c:pt idx="14">
                  <c:v>Segment C-E85</c:v>
                </c:pt>
                <c:pt idx="15">
                  <c:v>Segment D-EV</c:v>
                </c:pt>
                <c:pt idx="16">
                  <c:v>Segment D-PHEV</c:v>
                </c:pt>
                <c:pt idx="17">
                  <c:v>Segment D-HEV</c:v>
                </c:pt>
                <c:pt idx="18">
                  <c:v>Segment D-CNG</c:v>
                </c:pt>
                <c:pt idx="19">
                  <c:v>Segment D-E85</c:v>
                </c:pt>
                <c:pt idx="20">
                  <c:v>Segment E-EV</c:v>
                </c:pt>
                <c:pt idx="21">
                  <c:v>Segment E-PHEV</c:v>
                </c:pt>
                <c:pt idx="22">
                  <c:v>Segment E-HEV</c:v>
                </c:pt>
                <c:pt idx="23">
                  <c:v>Segment E-CNG</c:v>
                </c:pt>
                <c:pt idx="24">
                  <c:v>Segment E-E85</c:v>
                </c:pt>
                <c:pt idx="25">
                  <c:v>Segment M Basis</c:v>
                </c:pt>
                <c:pt idx="26">
                  <c:v>Segment M-EV</c:v>
                </c:pt>
                <c:pt idx="27">
                  <c:v>Segment M-PHEV</c:v>
                </c:pt>
                <c:pt idx="28">
                  <c:v>Segment M-HEV</c:v>
                </c:pt>
                <c:pt idx="29">
                  <c:v>Segment M-CNG</c:v>
                </c:pt>
                <c:pt idx="30">
                  <c:v>Segment M-E85</c:v>
                </c:pt>
                <c:pt idx="31">
                  <c:v>Segment J-EV</c:v>
                </c:pt>
                <c:pt idx="32">
                  <c:v>Segment J-PHEV</c:v>
                </c:pt>
                <c:pt idx="33">
                  <c:v>Segment J-HEV</c:v>
                </c:pt>
                <c:pt idx="34">
                  <c:v>Segment J-CNG</c:v>
                </c:pt>
                <c:pt idx="35">
                  <c:v>Segment J-E85</c:v>
                </c:pt>
              </c:strCache>
            </c:strRef>
          </c:cat>
          <c:val>
            <c:numRef>
              <c:f>('4 Flotte Emi Einspar dir'!$C$7:$N$7,'4 Flotte Emi Einspar dir'!$H$7,'4 Flotte Emi Einspar dir'!$N$7,'4 Flotte Emi Einspar dir'!$O$7:$S$7,'4 Flotte Emi Einspar dir'!$U$7:$Y$7,'4 Flotte Emi Einspar dir'!$AA$7:$AE$7,'4 Flotte Emi Einspar dir'!$AG$7:$AK$7,'4 Flotte Emi Einspar dir'!$AM$7:$AQ$7)</c:f>
              <c:numCache>
                <c:formatCode>_-* #,##0_-;\-* #,##0_-;_-* "-"??_-;_-@_-</c:formatCode>
                <c:ptCount val="39"/>
                <c:pt idx="0">
                  <c:v>4246.9269342002062</c:v>
                </c:pt>
                <c:pt idx="1">
                  <c:v>4417.8418256347541</c:v>
                </c:pt>
                <c:pt idx="2">
                  <c:v>556.96191939112896</c:v>
                </c:pt>
                <c:pt idx="3">
                  <c:v>354.98315968228712</c:v>
                </c:pt>
                <c:pt idx="4">
                  <c:v>2699.4088107645716</c:v>
                </c:pt>
                <c:pt idx="6">
                  <c:v>8893.4303343849224</c:v>
                </c:pt>
                <c:pt idx="7">
                  <c:v>38506.605509954607</c:v>
                </c:pt>
                <c:pt idx="8">
                  <c:v>427.23109584059824</c:v>
                </c:pt>
                <c:pt idx="9">
                  <c:v>118.28738552419384</c:v>
                </c:pt>
                <c:pt idx="10">
                  <c:v>4644.9334937332897</c:v>
                </c:pt>
                <c:pt idx="14">
                  <c:v>9356.4266059626625</c:v>
                </c:pt>
                <c:pt idx="15">
                  <c:v>42912.708549713665</c:v>
                </c:pt>
                <c:pt idx="16">
                  <c:v>648.60813852893671</c:v>
                </c:pt>
                <c:pt idx="17">
                  <c:v>124.71965417172194</c:v>
                </c:pt>
                <c:pt idx="18">
                  <c:v>4759.4563926828678</c:v>
                </c:pt>
                <c:pt idx="19">
                  <c:v>5672.3412992782878</c:v>
                </c:pt>
                <c:pt idx="20">
                  <c:v>1198.3221042127407</c:v>
                </c:pt>
                <c:pt idx="21">
                  <c:v>240.50911264616926</c:v>
                </c:pt>
                <c:pt idx="22">
                  <c:v>1705.3409960465685</c:v>
                </c:pt>
                <c:pt idx="23">
                  <c:v>1989.3663423359881</c:v>
                </c:pt>
                <c:pt idx="24">
                  <c:v>13636.187413845528</c:v>
                </c:pt>
                <c:pt idx="25">
                  <c:v>360.52472348350773</c:v>
                </c:pt>
                <c:pt idx="26">
                  <c:v>125.85047508833304</c:v>
                </c:pt>
                <c:pt idx="27">
                  <c:v>329.15321079433727</c:v>
                </c:pt>
                <c:pt idx="28">
                  <c:v>167.36722885656252</c:v>
                </c:pt>
                <c:pt idx="29">
                  <c:v>1975.1600364043368</c:v>
                </c:pt>
                <c:pt idx="30">
                  <c:v>38172.217780451436</c:v>
                </c:pt>
                <c:pt idx="31">
                  <c:v>68.007829418331497</c:v>
                </c:pt>
                <c:pt idx="32">
                  <c:v>14.476236337343634</c:v>
                </c:pt>
                <c:pt idx="33">
                  <c:v>6110.153113796202</c:v>
                </c:pt>
                <c:pt idx="34">
                  <c:v>14148.539489089206</c:v>
                </c:pt>
                <c:pt idx="35">
                  <c:v>2614.0369073848378</c:v>
                </c:pt>
                <c:pt idx="36">
                  <c:v>1071.4712948314341</c:v>
                </c:pt>
                <c:pt idx="37">
                  <c:v>29.470612681395679</c:v>
                </c:pt>
                <c:pt idx="38">
                  <c:v>7319.1245975355268</c:v>
                </c:pt>
              </c:numCache>
            </c:numRef>
          </c:val>
        </c:ser>
        <c:dLbls>
          <c:showLegendKey val="0"/>
          <c:showVal val="0"/>
          <c:showCatName val="0"/>
          <c:showSerName val="0"/>
          <c:showPercent val="0"/>
          <c:showBubbleSize val="0"/>
        </c:dLbls>
        <c:gapWidth val="150"/>
        <c:axId val="97882496"/>
        <c:axId val="97884416"/>
      </c:barChart>
      <c:catAx>
        <c:axId val="97882496"/>
        <c:scaling>
          <c:orientation val="minMax"/>
        </c:scaling>
        <c:delete val="0"/>
        <c:axPos val="b"/>
        <c:title>
          <c:tx>
            <c:rich>
              <a:bodyPr/>
              <a:lstStyle/>
              <a:p>
                <a:pPr>
                  <a:defRPr/>
                </a:pPr>
                <a:r>
                  <a:rPr lang="de-DE"/>
                  <a:t>Source: EAA</a:t>
                </a:r>
              </a:p>
            </c:rich>
          </c:tx>
          <c:layout>
            <c:manualLayout>
              <c:xMode val="edge"/>
              <c:yMode val="edge"/>
              <c:x val="2.2314757071347294E-2"/>
              <c:y val="0.94106655489394897"/>
            </c:manualLayout>
          </c:layout>
          <c:overlay val="0"/>
        </c:title>
        <c:majorTickMark val="none"/>
        <c:minorTickMark val="none"/>
        <c:tickLblPos val="nextTo"/>
        <c:txPr>
          <a:bodyPr rot="3480000"/>
          <a:lstStyle/>
          <a:p>
            <a:pPr>
              <a:defRPr/>
            </a:pPr>
            <a:endParaRPr lang="en-US"/>
          </a:p>
        </c:txPr>
        <c:crossAx val="97884416"/>
        <c:crosses val="autoZero"/>
        <c:auto val="1"/>
        <c:lblAlgn val="ctr"/>
        <c:lblOffset val="100"/>
        <c:noMultiLvlLbl val="0"/>
      </c:catAx>
      <c:valAx>
        <c:axId val="97884416"/>
        <c:scaling>
          <c:orientation val="minMax"/>
        </c:scaling>
        <c:delete val="0"/>
        <c:axPos val="l"/>
        <c:majorGridlines/>
        <c:title>
          <c:tx>
            <c:rich>
              <a:bodyPr rot="-5400000" vert="horz"/>
              <a:lstStyle/>
              <a:p>
                <a:pPr>
                  <a:defRPr/>
                </a:pPr>
                <a:r>
                  <a:rPr lang="en-US"/>
                  <a:t>t Co2 per year</a:t>
                </a:r>
              </a:p>
            </c:rich>
          </c:tx>
          <c:overlay val="0"/>
        </c:title>
        <c:numFmt formatCode="_-* #,##0_-;\-* #,##0_-;_-* &quot;-&quot;??_-;_-@_-" sourceLinked="1"/>
        <c:majorTickMark val="none"/>
        <c:minorTickMark val="none"/>
        <c:tickLblPos val="nextTo"/>
        <c:crossAx val="97882496"/>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0.54091</cdr:x>
      <cdr:y>0.9022</cdr:y>
    </cdr:from>
    <cdr:to>
      <cdr:x>0.98587</cdr:x>
      <cdr:y>0.97631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cstate="print"/>
        <a:stretch xmlns:a="http://schemas.openxmlformats.org/drawingml/2006/main">
          <a:fillRect/>
        </a:stretch>
      </cdr:blipFill>
      <cdr:spPr>
        <a:xfrm xmlns:a="http://schemas.openxmlformats.org/drawingml/2006/main">
          <a:off x="3281908" y="3514725"/>
          <a:ext cx="2699792" cy="288708"/>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0.75249</cdr:x>
      <cdr:y>0.21427</cdr:y>
    </cdr:from>
    <cdr:to>
      <cdr:x>0.91874</cdr:x>
      <cdr:y>0.36261</cdr:y>
    </cdr:to>
    <cdr:sp macro="" textlink="">
      <cdr:nvSpPr>
        <cdr:cNvPr id="3" name="Textfeld 2"/>
        <cdr:cNvSpPr txBox="1"/>
      </cdr:nvSpPr>
      <cdr:spPr>
        <a:xfrm xmlns:a="http://schemas.openxmlformats.org/drawingml/2006/main">
          <a:off x="6192688" y="936104"/>
          <a:ext cx="1368152"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dr:relSizeAnchor xmlns:cdr="http://schemas.openxmlformats.org/drawingml/2006/chartDrawing">
    <cdr:from>
      <cdr:x>0.85125</cdr:x>
      <cdr:y>0.13186</cdr:y>
    </cdr:from>
    <cdr:to>
      <cdr:x>1</cdr:x>
      <cdr:y>0.37909</cdr:y>
    </cdr:to>
    <cdr:sp macro="" textlink="">
      <cdr:nvSpPr>
        <cdr:cNvPr id="4" name="Textfeld 3"/>
        <cdr:cNvSpPr txBox="1"/>
      </cdr:nvSpPr>
      <cdr:spPr>
        <a:xfrm xmlns:a="http://schemas.openxmlformats.org/drawingml/2006/main">
          <a:off x="7005464" y="576064"/>
          <a:ext cx="1224136" cy="10801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100" dirty="0" smtClean="0"/>
            <a:t>220.000 t/Y</a:t>
          </a:r>
        </a:p>
        <a:p xmlns:a="http://schemas.openxmlformats.org/drawingml/2006/main">
          <a:r>
            <a:rPr lang="de-DE" dirty="0" smtClean="0"/>
            <a:t>2,3% of Austrian TI</a:t>
          </a:r>
          <a:endParaRPr lang="de-DE"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38780" cy="4959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1451" y="0"/>
            <a:ext cx="2938780" cy="495935"/>
          </a:xfrm>
          <a:prstGeom prst="rect">
            <a:avLst/>
          </a:prstGeom>
        </p:spPr>
        <p:txBody>
          <a:bodyPr vert="horz" lIns="91440" tIns="45720" rIns="91440" bIns="45720" rtlCol="0"/>
          <a:lstStyle>
            <a:lvl1pPr algn="r">
              <a:defRPr sz="1200"/>
            </a:lvl1pPr>
          </a:lstStyle>
          <a:p>
            <a:fld id="{6B068D30-0ADA-40BC-A457-EE57987841C6}" type="datetimeFigureOut">
              <a:rPr lang="de-DE" smtClean="0"/>
              <a:pPr/>
              <a:t>13.06.2012</a:t>
            </a:fld>
            <a:endParaRPr lang="de-DE"/>
          </a:p>
        </p:txBody>
      </p:sp>
      <p:sp>
        <p:nvSpPr>
          <p:cNvPr id="4" name="Fußzeilenplatzhalter 3"/>
          <p:cNvSpPr>
            <a:spLocks noGrp="1"/>
          </p:cNvSpPr>
          <p:nvPr>
            <p:ph type="ftr" sz="quarter" idx="2"/>
          </p:nvPr>
        </p:nvSpPr>
        <p:spPr>
          <a:xfrm>
            <a:off x="0" y="9421044"/>
            <a:ext cx="2938780" cy="49593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1451" y="9421044"/>
            <a:ext cx="2938780" cy="495935"/>
          </a:xfrm>
          <a:prstGeom prst="rect">
            <a:avLst/>
          </a:prstGeom>
        </p:spPr>
        <p:txBody>
          <a:bodyPr vert="horz" lIns="91440" tIns="45720" rIns="91440" bIns="45720" rtlCol="0" anchor="b"/>
          <a:lstStyle>
            <a:lvl1pPr algn="r">
              <a:defRPr sz="1200"/>
            </a:lvl1pPr>
          </a:lstStyle>
          <a:p>
            <a:fld id="{66EE0AC3-AEB8-4044-9991-21BC4C48D820}" type="slidenum">
              <a:rPr lang="de-DE" smtClean="0"/>
              <a:pPr/>
              <a:t>‹#›</a:t>
            </a:fld>
            <a:endParaRPr lang="de-DE"/>
          </a:p>
        </p:txBody>
      </p:sp>
    </p:spTree>
    <p:extLst>
      <p:ext uri="{BB962C8B-B14F-4D97-AF65-F5344CB8AC3E}">
        <p14:creationId xmlns:p14="http://schemas.microsoft.com/office/powerpoint/2010/main" val="1597016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38780" cy="4959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1451" y="0"/>
            <a:ext cx="2938780" cy="495935"/>
          </a:xfrm>
          <a:prstGeom prst="rect">
            <a:avLst/>
          </a:prstGeom>
        </p:spPr>
        <p:txBody>
          <a:bodyPr vert="horz" lIns="91440" tIns="45720" rIns="91440" bIns="45720" rtlCol="0"/>
          <a:lstStyle>
            <a:lvl1pPr algn="r">
              <a:defRPr sz="1200"/>
            </a:lvl1pPr>
          </a:lstStyle>
          <a:p>
            <a:fld id="{437633E0-FFB4-4CFB-A919-65353C71E57F}" type="datetimeFigureOut">
              <a:rPr lang="de-DE" smtClean="0"/>
              <a:pPr/>
              <a:t>13.06.2012</a:t>
            </a:fld>
            <a:endParaRPr lang="de-DE"/>
          </a:p>
        </p:txBody>
      </p:sp>
      <p:sp>
        <p:nvSpPr>
          <p:cNvPr id="4" name="Folienbildplatzhalter 3"/>
          <p:cNvSpPr>
            <a:spLocks noGrp="1" noRot="1" noChangeAspect="1"/>
          </p:cNvSpPr>
          <p:nvPr>
            <p:ph type="sldImg" idx="2"/>
          </p:nvPr>
        </p:nvSpPr>
        <p:spPr>
          <a:xfrm>
            <a:off x="911225" y="744538"/>
            <a:ext cx="4959350" cy="3719512"/>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8180" y="4711383"/>
            <a:ext cx="5425440" cy="4463415"/>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1044"/>
            <a:ext cx="2938780" cy="49593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1451" y="9421044"/>
            <a:ext cx="2938780" cy="495935"/>
          </a:xfrm>
          <a:prstGeom prst="rect">
            <a:avLst/>
          </a:prstGeom>
        </p:spPr>
        <p:txBody>
          <a:bodyPr vert="horz" lIns="91440" tIns="45720" rIns="91440" bIns="45720" rtlCol="0" anchor="b"/>
          <a:lstStyle>
            <a:lvl1pPr algn="r">
              <a:defRPr sz="1200"/>
            </a:lvl1pPr>
          </a:lstStyle>
          <a:p>
            <a:fld id="{0802A07B-6D1A-4A08-904B-046E0441FFFE}" type="slidenum">
              <a:rPr lang="de-DE" smtClean="0"/>
              <a:pPr/>
              <a:t>‹#›</a:t>
            </a:fld>
            <a:endParaRPr lang="de-DE"/>
          </a:p>
        </p:txBody>
      </p:sp>
    </p:spTree>
    <p:extLst>
      <p:ext uri="{BB962C8B-B14F-4D97-AF65-F5344CB8AC3E}">
        <p14:creationId xmlns:p14="http://schemas.microsoft.com/office/powerpoint/2010/main" val="441216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802A07B-6D1A-4A08-904B-046E0441FFFE}"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AT" sz="1200" kern="1200" dirty="0" smtClean="0">
                <a:solidFill>
                  <a:schemeClr val="tx1"/>
                </a:solidFill>
                <a:latin typeface="+mn-lt"/>
                <a:ea typeface="+mn-ea"/>
                <a:cs typeface="+mn-cs"/>
              </a:rPr>
              <a:t>Es wird in Kooperation mit Deutschland, der Schweiz und den Niederlanden entwickelt und stellt das genaueste Verkehrsemissionsmodell in Europa dar. Die Entwicklung des Handbuchs wird in Kooperation von BMVIT, BMLFUW und Umweltbundesamt erstellt, das Umweltbundesamt ist die zuständige Stelle für die nationale Koordination der Arbeiten.</a:t>
            </a:r>
            <a:endParaRPr lang="de-DE" sz="1200" kern="1200" dirty="0" smtClean="0">
              <a:solidFill>
                <a:schemeClr val="tx1"/>
              </a:solidFill>
              <a:latin typeface="+mn-lt"/>
              <a:ea typeface="+mn-ea"/>
              <a:cs typeface="+mn-cs"/>
            </a:endParaRPr>
          </a:p>
          <a:p>
            <a:r>
              <a:rPr lang="de-AT" sz="1200" kern="1200" dirty="0" smtClean="0">
                <a:solidFill>
                  <a:schemeClr val="tx1"/>
                </a:solidFill>
                <a:latin typeface="+mn-lt"/>
                <a:ea typeface="+mn-ea"/>
                <a:cs typeface="+mn-cs"/>
              </a:rPr>
              <a:t>Grundlage für die Modellentwicklung stellt die Messung von Emissionen an Fahrzeugen am Rollenprüfstand bzw. Motorprüfstand dar. Die ermittelten Emissionen werden in Emissionsfaktoren für reale Fahrsituationen umgelegt, um eine realitätsnahe Abbildung des Schadstoffausstoßes zu erhalten. Das Handbuch liefert die Emissionsfaktoren für ca. 50 unterschiedliche Verkehrssituationen. Darüber hinaus können Durchschnittswerte für </a:t>
            </a:r>
            <a:r>
              <a:rPr lang="de-AT" sz="1200" kern="1200" dirty="0" err="1" smtClean="0">
                <a:solidFill>
                  <a:schemeClr val="tx1"/>
                </a:solidFill>
                <a:latin typeface="+mn-lt"/>
                <a:ea typeface="+mn-ea"/>
                <a:cs typeface="+mn-cs"/>
              </a:rPr>
              <a:t>innerorts</a:t>
            </a:r>
            <a:r>
              <a:rPr lang="de-AT" sz="1200" kern="1200" dirty="0" smtClean="0">
                <a:solidFill>
                  <a:schemeClr val="tx1"/>
                </a:solidFill>
                <a:latin typeface="+mn-lt"/>
                <a:ea typeface="+mn-ea"/>
                <a:cs typeface="+mn-cs"/>
              </a:rPr>
              <a:t>, </a:t>
            </a:r>
            <a:r>
              <a:rPr lang="de-AT" sz="1200" kern="1200" dirty="0" err="1" smtClean="0">
                <a:solidFill>
                  <a:schemeClr val="tx1"/>
                </a:solidFill>
                <a:latin typeface="+mn-lt"/>
                <a:ea typeface="+mn-ea"/>
                <a:cs typeface="+mn-cs"/>
              </a:rPr>
              <a:t>außerorts</a:t>
            </a:r>
            <a:r>
              <a:rPr lang="de-AT" sz="1200" kern="1200" dirty="0" smtClean="0">
                <a:solidFill>
                  <a:schemeClr val="tx1"/>
                </a:solidFill>
                <a:latin typeface="+mn-lt"/>
                <a:ea typeface="+mn-ea"/>
                <a:cs typeface="+mn-cs"/>
              </a:rPr>
              <a:t> und Autobahn sowie ein globaler Durchschnittswert berechnet werden. Über die Eingabemaske können Fahrzeugkategorie, die zu berechnenden Schadstoffe bzw. der Kraftstoffverbrauch, die Verkehrssituation und das Bezugsjahr ausgewählt werden.  Das Handbuch enthält Daten über die österreichische Flottenzusammensetzung sowie spezifischer Fahrleistungen nach Fahrzeugart und Abgasklasse.</a:t>
            </a:r>
            <a:endParaRPr lang="de-DE" sz="1200" kern="1200" dirty="0" smtClean="0">
              <a:solidFill>
                <a:schemeClr val="tx1"/>
              </a:solidFill>
              <a:latin typeface="+mn-lt"/>
              <a:ea typeface="+mn-ea"/>
              <a:cs typeface="+mn-cs"/>
            </a:endParaRPr>
          </a:p>
          <a:p>
            <a:r>
              <a:rPr lang="de-AT" sz="1200" kern="1200" dirty="0" smtClean="0">
                <a:solidFill>
                  <a:schemeClr val="tx1"/>
                </a:solidFill>
                <a:latin typeface="+mn-lt"/>
                <a:ea typeface="+mn-ea"/>
                <a:cs typeface="+mn-cs"/>
              </a:rPr>
              <a:t>Für eine detaillierte Beschreibung der Methodik siehe INFRAS, (2004). </a:t>
            </a:r>
            <a:endParaRPr lang="de-DE" sz="1200" kern="1200" dirty="0" smtClean="0">
              <a:solidFill>
                <a:schemeClr val="tx1"/>
              </a:solidFill>
              <a:latin typeface="+mn-lt"/>
              <a:ea typeface="+mn-ea"/>
              <a:cs typeface="+mn-cs"/>
            </a:endParaRPr>
          </a:p>
          <a:p>
            <a:endParaRPr lang="en-US" dirty="0" smtClean="0"/>
          </a:p>
          <a:p>
            <a:r>
              <a:rPr lang="en-US" dirty="0" smtClean="0"/>
              <a:t>The Handbook of Emission Factors for Road Transport (HBEFA) was originally developed on behalf of the Environmental Protection Agencies of Germany, Switzerland and Austria. In the meantime, further countries (Sweden, Norway, France) as well as the JRC (European Research Center of the European Commission) are supporting HBEFA.</a:t>
            </a:r>
          </a:p>
          <a:p>
            <a:r>
              <a:rPr lang="en-US" dirty="0" smtClean="0"/>
              <a:t>HBEFA provides emission factors, i.e. the specific emission in g/km for all current vehicle categories (PC, LDV, HDV, buses and motor cycles), each divided into different categories, for a wide variety of traffic situations. </a:t>
            </a:r>
          </a:p>
          <a:p>
            <a:endParaRPr lang="de-DE" dirty="0"/>
          </a:p>
        </p:txBody>
      </p:sp>
      <p:sp>
        <p:nvSpPr>
          <p:cNvPr id="4" name="Foliennummernplatzhalter 3"/>
          <p:cNvSpPr>
            <a:spLocks noGrp="1"/>
          </p:cNvSpPr>
          <p:nvPr>
            <p:ph type="sldNum" sz="quarter" idx="10"/>
          </p:nvPr>
        </p:nvSpPr>
        <p:spPr/>
        <p:txBody>
          <a:bodyPr/>
          <a:lstStyle/>
          <a:p>
            <a:fld id="{0802A07B-6D1A-4A08-904B-046E0441FFFE}" type="slidenum">
              <a:rPr lang="de-DE" smtClean="0"/>
              <a:pPr/>
              <a:t>14</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en-US" dirty="0" smtClean="0"/>
              <a:t>GEMIS is a computer instrument for environmental impact and cost analysis of energy, transport and materials systems. Primary energy consumption, pollutant emissions and material flows of energy and transportation systems can be compared, and consumption and emissions can be calculated for all stages of energy production, conversion and </a:t>
            </a:r>
            <a:r>
              <a:rPr lang="en-US" dirty="0" err="1" smtClean="0"/>
              <a:t>utilisation</a:t>
            </a:r>
            <a:r>
              <a:rPr lang="en-US" dirty="0" smtClean="0"/>
              <a:t>. The current version 4.0 contains new data on new technologies, and the computer model was updated so that the data and scenarios can be used also in programs outside GEMIS. Data from other sources were included in the database as well. ; </a:t>
            </a:r>
          </a:p>
          <a:p>
            <a:r>
              <a:rPr lang="en-US" dirty="0" err="1" smtClean="0"/>
              <a:t>Consequentional</a:t>
            </a:r>
            <a:r>
              <a:rPr lang="en-US" dirty="0" smtClean="0"/>
              <a:t> </a:t>
            </a:r>
          </a:p>
          <a:p>
            <a:endParaRPr lang="en-US" dirty="0" smtClean="0"/>
          </a:p>
          <a:p>
            <a:r>
              <a:rPr lang="en-US" dirty="0" smtClean="0"/>
              <a:t>ALCA is a “business-as-usual” scenario analyzing current practices, and does not include indirect effects such as indirect land use change. CLCA analyzes potential changes in a system, and can include indirect effects.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Attributional</a:t>
            </a:r>
            <a:r>
              <a:rPr lang="en-US" sz="1200" kern="1200" baseline="0" dirty="0" smtClean="0">
                <a:solidFill>
                  <a:schemeClr val="tx1"/>
                </a:solidFill>
                <a:latin typeface="+mn-lt"/>
                <a:ea typeface="+mn-ea"/>
                <a:cs typeface="+mn-cs"/>
              </a:rPr>
              <a:t>” LCA (ALCA) is also known as the ‘</a:t>
            </a:r>
            <a:r>
              <a:rPr lang="en-US" sz="1200" kern="1200" baseline="0" dirty="0" err="1" smtClean="0">
                <a:solidFill>
                  <a:schemeClr val="tx1"/>
                </a:solidFill>
                <a:latin typeface="+mn-lt"/>
                <a:ea typeface="+mn-ea"/>
                <a:cs typeface="+mn-cs"/>
              </a:rPr>
              <a:t>businessas</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usual” scenario. Most LCA studies fall into this category.</a:t>
            </a:r>
          </a:p>
          <a:p>
            <a:r>
              <a:rPr lang="en-US" sz="1200" kern="1200" baseline="0" dirty="0" smtClean="0">
                <a:solidFill>
                  <a:schemeClr val="tx1"/>
                </a:solidFill>
                <a:latin typeface="+mn-lt"/>
                <a:ea typeface="+mn-ea"/>
                <a:cs typeface="+mn-cs"/>
              </a:rPr>
              <a:t>The life cycle impact is </a:t>
            </a:r>
            <a:r>
              <a:rPr lang="en-US" sz="1200" kern="1200" baseline="0" dirty="0" err="1" smtClean="0">
                <a:solidFill>
                  <a:schemeClr val="tx1"/>
                </a:solidFill>
                <a:latin typeface="+mn-lt"/>
                <a:ea typeface="+mn-ea"/>
                <a:cs typeface="+mn-cs"/>
              </a:rPr>
              <a:t>quantifi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ed</a:t>
            </a:r>
            <a:r>
              <a:rPr lang="en-US" sz="1200" kern="1200" baseline="0" dirty="0" smtClean="0">
                <a:solidFill>
                  <a:schemeClr val="tx1"/>
                </a:solidFill>
                <a:latin typeface="+mn-lt"/>
                <a:ea typeface="+mn-ea"/>
                <a:cs typeface="+mn-cs"/>
              </a:rPr>
              <a:t> by accounting</a:t>
            </a:r>
          </a:p>
          <a:p>
            <a:r>
              <a:rPr lang="en-US" sz="1200" kern="1200" baseline="0" dirty="0" smtClean="0">
                <a:solidFill>
                  <a:schemeClr val="tx1"/>
                </a:solidFill>
                <a:latin typeface="+mn-lt"/>
                <a:ea typeface="+mn-ea"/>
                <a:cs typeface="+mn-cs"/>
              </a:rPr>
              <a:t>for environmentally relevant physical fl </a:t>
            </a:r>
            <a:r>
              <a:rPr lang="en-US" sz="1200" kern="1200" baseline="0" dirty="0" err="1" smtClean="0">
                <a:solidFill>
                  <a:schemeClr val="tx1"/>
                </a:solidFill>
                <a:latin typeface="+mn-lt"/>
                <a:ea typeface="+mn-ea"/>
                <a:cs typeface="+mn-cs"/>
              </a:rPr>
              <a:t>ows</a:t>
            </a:r>
            <a:r>
              <a:rPr lang="en-US" sz="1200" kern="1200" baseline="0" dirty="0" smtClean="0">
                <a:solidFill>
                  <a:schemeClr val="tx1"/>
                </a:solidFill>
                <a:latin typeface="+mn-lt"/>
                <a:ea typeface="+mn-ea"/>
                <a:cs typeface="+mn-cs"/>
              </a:rPr>
              <a:t> to and</a:t>
            </a:r>
          </a:p>
          <a:p>
            <a:r>
              <a:rPr lang="en-US" sz="1200" kern="1200" baseline="0" dirty="0" smtClean="0">
                <a:solidFill>
                  <a:schemeClr val="tx1"/>
                </a:solidFill>
                <a:latin typeface="+mn-lt"/>
                <a:ea typeface="+mn-ea"/>
                <a:cs typeface="+mn-cs"/>
              </a:rPr>
              <a:t>from a product system. It is “business as usual”</a:t>
            </a:r>
          </a:p>
          <a:p>
            <a:r>
              <a:rPr lang="en-US" sz="1200" kern="1200" baseline="0" dirty="0" smtClean="0">
                <a:solidFill>
                  <a:schemeClr val="tx1"/>
                </a:solidFill>
                <a:latin typeface="+mn-lt"/>
                <a:ea typeface="+mn-ea"/>
                <a:cs typeface="+mn-cs"/>
              </a:rPr>
              <a:t>because the values used are averages based on</a:t>
            </a:r>
          </a:p>
          <a:p>
            <a:r>
              <a:rPr lang="de-DE" sz="1200" kern="1200" baseline="0" dirty="0" smtClean="0">
                <a:solidFill>
                  <a:schemeClr val="tx1"/>
                </a:solidFill>
                <a:latin typeface="+mn-lt"/>
                <a:ea typeface="+mn-ea"/>
                <a:cs typeface="+mn-cs"/>
              </a:rPr>
              <a:t>normal, </a:t>
            </a:r>
            <a:r>
              <a:rPr lang="de-DE" sz="1200" kern="1200" baseline="0" dirty="0" err="1" smtClean="0">
                <a:solidFill>
                  <a:schemeClr val="tx1"/>
                </a:solidFill>
                <a:latin typeface="+mn-lt"/>
                <a:ea typeface="+mn-ea"/>
                <a:cs typeface="+mn-cs"/>
              </a:rPr>
              <a:t>current</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business</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practices</a:t>
            </a:r>
            <a:r>
              <a:rPr lang="de-DE" sz="1200" kern="1200" baseline="0" dirty="0" smtClean="0">
                <a:solidFill>
                  <a:schemeClr val="tx1"/>
                </a:solidFill>
                <a:latin typeface="+mn-lt"/>
                <a:ea typeface="+mn-ea"/>
                <a:cs typeface="+mn-cs"/>
              </a:rPr>
              <a:t>.</a:t>
            </a:r>
          </a:p>
          <a:p>
            <a:r>
              <a:rPr lang="en-US" sz="1200" kern="1200" baseline="0" dirty="0" err="1" smtClean="0">
                <a:solidFill>
                  <a:schemeClr val="tx1"/>
                </a:solidFill>
                <a:latin typeface="+mn-lt"/>
                <a:ea typeface="+mn-ea"/>
                <a:cs typeface="+mn-cs"/>
              </a:rPr>
              <a:t>Attributional</a:t>
            </a:r>
            <a:r>
              <a:rPr lang="en-US" sz="1200" kern="1200" baseline="0" dirty="0" smtClean="0">
                <a:solidFill>
                  <a:schemeClr val="tx1"/>
                </a:solidFill>
                <a:latin typeface="+mn-lt"/>
                <a:ea typeface="+mn-ea"/>
                <a:cs typeface="+mn-cs"/>
              </a:rPr>
              <a:t> LCA aims to describe the average </a:t>
            </a:r>
            <a:r>
              <a:rPr lang="en-US" sz="1200" b="1" kern="1200" baseline="0" dirty="0" smtClean="0">
                <a:solidFill>
                  <a:schemeClr val="tx1"/>
                </a:solidFill>
                <a:latin typeface="+mn-lt"/>
                <a:ea typeface="+mn-ea"/>
                <a:cs typeface="+mn-cs"/>
              </a:rPr>
              <a:t>attributes</a:t>
            </a:r>
          </a:p>
          <a:p>
            <a:r>
              <a:rPr lang="en-US" sz="1200" kern="1200" baseline="0" dirty="0" smtClean="0">
                <a:solidFill>
                  <a:schemeClr val="tx1"/>
                </a:solidFill>
                <a:latin typeface="+mn-lt"/>
                <a:ea typeface="+mn-ea"/>
                <a:cs typeface="+mn-cs"/>
              </a:rPr>
              <a:t>of the current, prevalent method of doing something.</a:t>
            </a:r>
          </a:p>
          <a:p>
            <a:r>
              <a:rPr lang="en-US" sz="1200" kern="1200" baseline="0" dirty="0" err="1" smtClean="0">
                <a:solidFill>
                  <a:schemeClr val="tx1"/>
                </a:solidFill>
                <a:latin typeface="+mn-lt"/>
                <a:ea typeface="+mn-ea"/>
                <a:cs typeface="+mn-cs"/>
              </a:rPr>
              <a:t>Attributional</a:t>
            </a:r>
            <a:r>
              <a:rPr lang="en-US" sz="1200" kern="1200" baseline="0" dirty="0" smtClean="0">
                <a:solidFill>
                  <a:schemeClr val="tx1"/>
                </a:solidFill>
                <a:latin typeface="+mn-lt"/>
                <a:ea typeface="+mn-ea"/>
                <a:cs typeface="+mn-cs"/>
              </a:rPr>
              <a:t> LCA can answer a range of questions, such as:</a:t>
            </a:r>
          </a:p>
          <a:p>
            <a:r>
              <a:rPr lang="en-US" sz="1200" kern="1200" baseline="0" dirty="0" smtClean="0">
                <a:solidFill>
                  <a:schemeClr val="tx1"/>
                </a:solidFill>
                <a:latin typeface="+mn-lt"/>
                <a:ea typeface="+mn-ea"/>
                <a:cs typeface="+mn-cs"/>
              </a:rPr>
              <a:t>how much energy is currently used to produce soy biodiesel,</a:t>
            </a:r>
          </a:p>
          <a:p>
            <a:r>
              <a:rPr lang="en-US" sz="1200" kern="1200" baseline="0" dirty="0" smtClean="0">
                <a:solidFill>
                  <a:schemeClr val="tx1"/>
                </a:solidFill>
                <a:latin typeface="+mn-lt"/>
                <a:ea typeface="+mn-ea"/>
                <a:cs typeface="+mn-cs"/>
              </a:rPr>
              <a:t>Consequential” LCA (CLCA), in contrast, aims to predict the</a:t>
            </a:r>
          </a:p>
          <a:p>
            <a:r>
              <a:rPr lang="en-US" sz="1200" b="1" kern="1200" baseline="0" dirty="0" smtClean="0">
                <a:solidFill>
                  <a:schemeClr val="tx1"/>
                </a:solidFill>
                <a:latin typeface="+mn-lt"/>
                <a:ea typeface="+mn-ea"/>
                <a:cs typeface="+mn-cs"/>
              </a:rPr>
              <a:t>consequences if changes are made to an established process.</a:t>
            </a:r>
          </a:p>
          <a:p>
            <a:r>
              <a:rPr lang="en-US" sz="1200" kern="1200" baseline="0" dirty="0" smtClean="0">
                <a:solidFill>
                  <a:schemeClr val="tx1"/>
                </a:solidFill>
                <a:latin typeface="+mn-lt"/>
                <a:ea typeface="+mn-ea"/>
                <a:cs typeface="+mn-cs"/>
              </a:rPr>
              <a:t>For example, a CLCA could be used to answer the question,</a:t>
            </a:r>
          </a:p>
          <a:p>
            <a:r>
              <a:rPr lang="en-US" sz="1200" kern="1200" baseline="0" dirty="0" smtClean="0">
                <a:solidFill>
                  <a:schemeClr val="tx1"/>
                </a:solidFill>
                <a:latin typeface="+mn-lt"/>
                <a:ea typeface="+mn-ea"/>
                <a:cs typeface="+mn-cs"/>
              </a:rPr>
              <a:t>how much CO2 would be released into the atmosphere if the</a:t>
            </a:r>
          </a:p>
          <a:p>
            <a:r>
              <a:rPr lang="en-US" sz="1200" kern="1200" baseline="0" dirty="0" smtClean="0">
                <a:solidFill>
                  <a:schemeClr val="tx1"/>
                </a:solidFill>
                <a:latin typeface="+mn-lt"/>
                <a:ea typeface="+mn-ea"/>
                <a:cs typeface="+mn-cs"/>
              </a:rPr>
              <a:t>production of soy biodiesel doubled?</a:t>
            </a:r>
            <a:endParaRPr lang="de-DE" dirty="0"/>
          </a:p>
        </p:txBody>
      </p:sp>
      <p:sp>
        <p:nvSpPr>
          <p:cNvPr id="4" name="Foliennummernplatzhalter 3"/>
          <p:cNvSpPr>
            <a:spLocks noGrp="1"/>
          </p:cNvSpPr>
          <p:nvPr>
            <p:ph type="sldNum" sz="quarter" idx="10"/>
          </p:nvPr>
        </p:nvSpPr>
        <p:spPr/>
        <p:txBody>
          <a:bodyPr/>
          <a:lstStyle/>
          <a:p>
            <a:fld id="{0802A07B-6D1A-4A08-904B-046E0441FFFE}" type="slidenum">
              <a:rPr lang="de-DE" smtClean="0"/>
              <a:pPr/>
              <a:t>15</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802A07B-6D1A-4A08-904B-046E0441FFFE}" type="slidenum">
              <a:rPr lang="de-DE" smtClean="0"/>
              <a:pPr/>
              <a:t>16</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802A07B-6D1A-4A08-904B-046E0441FFFE}" type="slidenum">
              <a:rPr lang="de-DE" smtClean="0"/>
              <a:pPr/>
              <a:t>18</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2010</a:t>
            </a:r>
            <a:r>
              <a:rPr lang="de-DE" baseline="0" dirty="0" smtClean="0"/>
              <a:t> </a:t>
            </a:r>
            <a:r>
              <a:rPr lang="de-DE" baseline="0" dirty="0" err="1" smtClean="0"/>
              <a:t>pkw</a:t>
            </a:r>
            <a:r>
              <a:rPr lang="de-DE" baseline="0" dirty="0" smtClean="0"/>
              <a:t> 9,7 </a:t>
            </a:r>
            <a:r>
              <a:rPr lang="de-DE" baseline="0" dirty="0" err="1" smtClean="0"/>
              <a:t>Mio</a:t>
            </a:r>
            <a:r>
              <a:rPr lang="de-DE" baseline="0" dirty="0" smtClean="0"/>
              <a:t> T CO2/</a:t>
            </a:r>
            <a:r>
              <a:rPr lang="de-DE" baseline="0" dirty="0" err="1" smtClean="0"/>
              <a:t>year</a:t>
            </a:r>
            <a:r>
              <a:rPr lang="de-DE" baseline="0" dirty="0" smtClean="0"/>
              <a:t> (</a:t>
            </a:r>
            <a:r>
              <a:rPr lang="de-DE" baseline="0" dirty="0" err="1" smtClean="0"/>
              <a:t>savings</a:t>
            </a:r>
            <a:r>
              <a:rPr lang="de-DE" baseline="0" dirty="0" smtClean="0"/>
              <a:t> are 2,3%/</a:t>
            </a:r>
            <a:r>
              <a:rPr lang="de-DE" baseline="0" dirty="0" err="1" smtClean="0"/>
              <a:t>Jear</a:t>
            </a:r>
            <a:r>
              <a:rPr lang="de-DE" baseline="0" dirty="0" smtClean="0"/>
              <a:t>) AEI 2011</a:t>
            </a:r>
          </a:p>
          <a:p>
            <a:endParaRPr lang="de-DE" dirty="0"/>
          </a:p>
        </p:txBody>
      </p:sp>
      <p:sp>
        <p:nvSpPr>
          <p:cNvPr id="4" name="Foliennummernplatzhalter 3"/>
          <p:cNvSpPr>
            <a:spLocks noGrp="1"/>
          </p:cNvSpPr>
          <p:nvPr>
            <p:ph type="sldNum" sz="quarter" idx="10"/>
          </p:nvPr>
        </p:nvSpPr>
        <p:spPr/>
        <p:txBody>
          <a:bodyPr/>
          <a:lstStyle/>
          <a:p>
            <a:fld id="{0802A07B-6D1A-4A08-904B-046E0441FFFE}" type="slidenum">
              <a:rPr lang="de-DE" smtClean="0"/>
              <a:pPr/>
              <a:t>21</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802A07B-6D1A-4A08-904B-046E0441FFFE}" type="slidenum">
              <a:rPr lang="de-DE" smtClean="0"/>
              <a:pPr/>
              <a:t>22</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smtClean="0"/>
              <a:t>as such it is 100% owned by the Republic of Austria, which is represented by the Ministry of Agriculture, Forestry, Environment and Water Management (“Life Ministry”).</a:t>
            </a:r>
          </a:p>
          <a:p>
            <a:endParaRPr lang="en-US" dirty="0" smtClean="0"/>
          </a:p>
          <a:p>
            <a:r>
              <a:rPr lang="de-DE" dirty="0" err="1" smtClean="0">
                <a:latin typeface="Verdana" pitchFamily="34" charset="0"/>
              </a:rPr>
              <a:t>Turnover</a:t>
            </a:r>
            <a:r>
              <a:rPr lang="de-DE" dirty="0" smtClean="0">
                <a:latin typeface="Verdana" pitchFamily="34" charset="0"/>
              </a:rPr>
              <a:t> in 2011 – </a:t>
            </a:r>
            <a:r>
              <a:rPr lang="de-DE" dirty="0" err="1" smtClean="0">
                <a:latin typeface="Verdana" pitchFamily="34" charset="0"/>
              </a:rPr>
              <a:t>approx</a:t>
            </a:r>
            <a:r>
              <a:rPr lang="de-DE" dirty="0" smtClean="0">
                <a:latin typeface="Verdana" pitchFamily="34" charset="0"/>
              </a:rPr>
              <a:t>. 39,6 </a:t>
            </a:r>
            <a:r>
              <a:rPr lang="de-DE" dirty="0" err="1" smtClean="0">
                <a:latin typeface="Verdana" pitchFamily="34" charset="0"/>
              </a:rPr>
              <a:t>million</a:t>
            </a:r>
            <a:r>
              <a:rPr lang="de-DE" dirty="0" smtClean="0">
                <a:latin typeface="Verdana" pitchFamily="34" charset="0"/>
              </a:rPr>
              <a:t> EUR</a:t>
            </a:r>
          </a:p>
          <a:p>
            <a:pPr lvl="1"/>
            <a:r>
              <a:rPr lang="en-GB" sz="1800" dirty="0" smtClean="0">
                <a:latin typeface="Verdana" pitchFamily="34" charset="0"/>
              </a:rPr>
              <a:t>National projects – approx. 32 million EUR</a:t>
            </a:r>
          </a:p>
          <a:p>
            <a:pPr lvl="1"/>
            <a:r>
              <a:rPr lang="en-GB" sz="1800" dirty="0" smtClean="0">
                <a:latin typeface="Verdana" pitchFamily="34" charset="0"/>
              </a:rPr>
              <a:t>International projects – approx. 7,6 million EUR</a:t>
            </a:r>
          </a:p>
          <a:p>
            <a:r>
              <a:rPr lang="en-US" dirty="0" smtClean="0"/>
              <a:t>uses an interdisciplinary approach to develop perspectives for our national and international customers and clients for the sustainable development of society</a:t>
            </a:r>
            <a:r>
              <a:rPr lang="de-DE" dirty="0" smtClean="0">
                <a:latin typeface="Verdana" pitchFamily="34" charset="0"/>
              </a:rPr>
              <a:t>.</a:t>
            </a:r>
            <a:endParaRPr lang="de-DE" dirty="0"/>
          </a:p>
        </p:txBody>
      </p:sp>
      <p:sp>
        <p:nvSpPr>
          <p:cNvPr id="4" name="Foliennummernplatzhalter 3"/>
          <p:cNvSpPr>
            <a:spLocks noGrp="1"/>
          </p:cNvSpPr>
          <p:nvPr>
            <p:ph type="sldNum" sz="quarter" idx="10"/>
          </p:nvPr>
        </p:nvSpPr>
        <p:spPr/>
        <p:txBody>
          <a:bodyPr/>
          <a:lstStyle/>
          <a:p>
            <a:fld id="{0802A07B-6D1A-4A08-904B-046E0441FFFE}" type="slidenum">
              <a:rPr lang="de-DE" smtClean="0"/>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0802A07B-6D1A-4A08-904B-046E0441FFFE}" type="slidenum">
              <a:rPr lang="de-DE" smtClean="0"/>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smtClean="0"/>
          </a:p>
        </p:txBody>
      </p:sp>
      <p:sp>
        <p:nvSpPr>
          <p:cNvPr id="4915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fld id="{1BB850E1-5CE6-44CD-A5B2-BD22FFA7DD88}" type="slidenum">
              <a:rPr lang="de-DE" sz="1200" smtClean="0"/>
              <a:pPr/>
              <a:t>5</a:t>
            </a:fld>
            <a:endParaRPr lang="de-DE"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4D781777-5DAA-4199-B7B3-71FD91CB0F34}" type="slidenum">
              <a:rPr lang="de-AT" smtClean="0"/>
              <a:pPr/>
              <a:t>8</a:t>
            </a:fld>
            <a:endParaRPr lang="de-AT"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4D781777-5DAA-4199-B7B3-71FD91CB0F34}" type="slidenum">
              <a:rPr lang="de-AT" smtClean="0"/>
              <a:pPr/>
              <a:t>9</a:t>
            </a:fld>
            <a:endParaRPr lang="de-AT"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4D781777-5DAA-4199-B7B3-71FD91CB0F34}" type="slidenum">
              <a:rPr lang="de-AT" smtClean="0"/>
              <a:pPr/>
              <a:t>10</a:t>
            </a:fld>
            <a:endParaRPr lang="de-AT"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4D781777-5DAA-4199-B7B3-71FD91CB0F34}" type="slidenum">
              <a:rPr lang="de-AT" smtClean="0"/>
              <a:pPr/>
              <a:t>11</a:t>
            </a:fld>
            <a:endParaRPr lang="de-AT"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802A07B-6D1A-4A08-904B-046E0441FFFE}" type="slidenum">
              <a:rPr lang="de-DE" smtClean="0"/>
              <a:pPr/>
              <a:t>13</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 Fließtext">
    <p:spTree>
      <p:nvGrpSpPr>
        <p:cNvPr id="1" name=""/>
        <p:cNvGrpSpPr/>
        <p:nvPr/>
      </p:nvGrpSpPr>
      <p:grpSpPr>
        <a:xfrm>
          <a:off x="0" y="0"/>
          <a:ext cx="0" cy="0"/>
          <a:chOff x="0" y="0"/>
          <a:chExt cx="0" cy="0"/>
        </a:xfrm>
      </p:grpSpPr>
      <p:sp>
        <p:nvSpPr>
          <p:cNvPr id="2" name="Titel 1"/>
          <p:cNvSpPr>
            <a:spLocks noGrp="1"/>
          </p:cNvSpPr>
          <p:nvPr>
            <p:ph type="ctrTitle"/>
          </p:nvPr>
        </p:nvSpPr>
        <p:spPr>
          <a:xfrm>
            <a:off x="445958" y="1044000"/>
            <a:ext cx="8229600" cy="1144800"/>
          </a:xfrm>
          <a:prstGeom prst="rect">
            <a:avLst/>
          </a:prstGeom>
        </p:spPr>
        <p:txBody>
          <a:bodyPr/>
          <a:lstStyle/>
          <a:p>
            <a:r>
              <a:rPr lang="de-DE" smtClean="0"/>
              <a:t>Titelmasterformat durch Klicken bearbeiten</a:t>
            </a:r>
            <a:endParaRPr lang="de-DE" dirty="0"/>
          </a:p>
        </p:txBody>
      </p:sp>
      <p:sp>
        <p:nvSpPr>
          <p:cNvPr id="3" name="Untertitel 2"/>
          <p:cNvSpPr>
            <a:spLocks noGrp="1"/>
          </p:cNvSpPr>
          <p:nvPr>
            <p:ph type="subTitle" idx="1"/>
          </p:nvPr>
        </p:nvSpPr>
        <p:spPr>
          <a:xfrm>
            <a:off x="445958" y="2188799"/>
            <a:ext cx="8229600" cy="3656597"/>
          </a:xfrm>
          <a:prstGeom prst="rect">
            <a:avLst/>
          </a:prstGeom>
        </p:spPr>
        <p:txBody>
          <a:bodyPr/>
          <a:lstStyle>
            <a:lvl1pPr marL="0" indent="0" algn="l">
              <a:spcBef>
                <a:spcPts val="6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6" name="Foliennummernplatzhalter 5"/>
          <p:cNvSpPr>
            <a:spLocks noGrp="1"/>
          </p:cNvSpPr>
          <p:nvPr>
            <p:ph type="sldNum" sz="quarter" idx="12"/>
          </p:nvPr>
        </p:nvSpPr>
        <p:spPr>
          <a:xfrm>
            <a:off x="6540758" y="5845397"/>
            <a:ext cx="2134800" cy="255600"/>
          </a:xfrm>
          <a:prstGeom prst="rect">
            <a:avLst/>
          </a:prstGeom>
        </p:spPr>
        <p:txBody>
          <a:bodyPr/>
          <a:lstStyle/>
          <a:p>
            <a:fld id="{2E6046F0-BA93-4699-83A0-D6120B23834D}" type="slidenum">
              <a:rPr lang="de-DE" smtClean="0">
                <a:solidFill>
                  <a:prstClr val="black">
                    <a:tint val="75000"/>
                  </a:prstClr>
                </a:solidFill>
              </a:rPr>
              <a:pPr/>
              <a:t>‹#›</a:t>
            </a:fld>
            <a:endParaRPr lang="de-DE">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94603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el + Aufzählu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oliennummernplatzhalter 2"/>
          <p:cNvSpPr>
            <a:spLocks noGrp="1"/>
          </p:cNvSpPr>
          <p:nvPr>
            <p:ph type="sldNum" sz="quarter" idx="10"/>
          </p:nvPr>
        </p:nvSpPr>
        <p:spPr/>
        <p:txBody>
          <a:bodyPr/>
          <a:lstStyle/>
          <a:p>
            <a:fld id="{2E6046F0-BA93-4699-83A0-D6120B23834D}" type="slidenum">
              <a:rPr lang="de-DE" smtClean="0"/>
              <a:pPr/>
              <a:t>‹#›</a:t>
            </a:fld>
            <a:endParaRPr lang="de-DE" dirty="0"/>
          </a:p>
        </p:txBody>
      </p:sp>
      <p:sp>
        <p:nvSpPr>
          <p:cNvPr id="5" name="Textplatzhalter 4"/>
          <p:cNvSpPr>
            <a:spLocks noGrp="1"/>
          </p:cNvSpPr>
          <p:nvPr>
            <p:ph type="body" sz="quarter" idx="11"/>
          </p:nvPr>
        </p:nvSpPr>
        <p:spPr>
          <a:xfrm>
            <a:off x="457200" y="2187000"/>
            <a:ext cx="8229599" cy="3666688"/>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el + Fließtext">
    <p:spTree>
      <p:nvGrpSpPr>
        <p:cNvPr id="1" name=""/>
        <p:cNvGrpSpPr/>
        <p:nvPr/>
      </p:nvGrpSpPr>
      <p:grpSpPr>
        <a:xfrm>
          <a:off x="0" y="0"/>
          <a:ext cx="0" cy="0"/>
          <a:chOff x="0" y="0"/>
          <a:chExt cx="0" cy="0"/>
        </a:xfrm>
      </p:grpSpPr>
      <p:sp>
        <p:nvSpPr>
          <p:cNvPr id="2" name="Titel 1"/>
          <p:cNvSpPr>
            <a:spLocks noGrp="1"/>
          </p:cNvSpPr>
          <p:nvPr>
            <p:ph type="ctrTitle"/>
          </p:nvPr>
        </p:nvSpPr>
        <p:spPr>
          <a:xfrm>
            <a:off x="445958" y="1044000"/>
            <a:ext cx="8229600" cy="1144800"/>
          </a:xfrm>
          <a:prstGeom prst="rect">
            <a:avLst/>
          </a:prstGeom>
        </p:spPr>
        <p:txBody>
          <a:bodyPr/>
          <a:lstStyle/>
          <a:p>
            <a:r>
              <a:rPr lang="de-DE" smtClean="0"/>
              <a:t>Titelmasterformat durch Klicken bearbeiten</a:t>
            </a:r>
            <a:endParaRPr lang="de-DE" dirty="0"/>
          </a:p>
        </p:txBody>
      </p:sp>
      <p:sp>
        <p:nvSpPr>
          <p:cNvPr id="3" name="Untertitel 2"/>
          <p:cNvSpPr>
            <a:spLocks noGrp="1"/>
          </p:cNvSpPr>
          <p:nvPr>
            <p:ph type="subTitle" idx="1"/>
          </p:nvPr>
        </p:nvSpPr>
        <p:spPr>
          <a:xfrm>
            <a:off x="445958" y="2188799"/>
            <a:ext cx="8229600" cy="3656597"/>
          </a:xfrm>
          <a:prstGeom prst="rect">
            <a:avLst/>
          </a:prstGeom>
        </p:spPr>
        <p:txBody>
          <a:bodyPr/>
          <a:lstStyle>
            <a:lvl1pPr marL="0" indent="0" algn="l">
              <a:spcBef>
                <a:spcPts val="6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6" name="Foliennummernplatzhalter 5"/>
          <p:cNvSpPr>
            <a:spLocks noGrp="1"/>
          </p:cNvSpPr>
          <p:nvPr>
            <p:ph type="sldNum" sz="quarter" idx="12"/>
          </p:nvPr>
        </p:nvSpPr>
        <p:spPr>
          <a:xfrm>
            <a:off x="6540758" y="5845397"/>
            <a:ext cx="2134800" cy="255600"/>
          </a:xfrm>
          <a:prstGeom prst="rect">
            <a:avLst/>
          </a:prstGeom>
        </p:spPr>
        <p:txBody>
          <a:bodyPr/>
          <a:lstStyle/>
          <a:p>
            <a:fld id="{2E6046F0-BA93-4699-83A0-D6120B23834D}" type="slidenum">
              <a:rPr lang="de-DE" smtClean="0">
                <a:solidFill>
                  <a:prstClr val="black">
                    <a:tint val="75000"/>
                  </a:prstClr>
                </a:solidFill>
              </a:rPr>
              <a:pPr/>
              <a:t>‹#›</a:t>
            </a:fld>
            <a:endParaRPr lang="de-DE">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tif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8"/>
          <p:cNvSpPr>
            <a:spLocks noChangeArrowheads="1"/>
          </p:cNvSpPr>
          <p:nvPr/>
        </p:nvSpPr>
        <p:spPr bwMode="auto">
          <a:xfrm>
            <a:off x="228600" y="762000"/>
            <a:ext cx="8686800" cy="5346000"/>
          </a:xfrm>
          <a:prstGeom prst="rect">
            <a:avLst/>
          </a:prstGeom>
          <a:solidFill>
            <a:srgbClr val="E6E6E6"/>
          </a:solidFill>
          <a:ln w="9525">
            <a:noFill/>
            <a:miter lim="800000"/>
            <a:headEnd/>
            <a:tailEnd/>
          </a:ln>
        </p:spPr>
        <p:txBody>
          <a:bodyPr/>
          <a:lstStyle/>
          <a:p>
            <a:endParaRPr lang="de-DE">
              <a:solidFill>
                <a:prstClr val="black"/>
              </a:solidFill>
            </a:endParaRPr>
          </a:p>
        </p:txBody>
      </p:sp>
      <p:pic>
        <p:nvPicPr>
          <p:cNvPr id="8" name="Grafik 7" descr="Umweltbundesamt RGB TL links_dt.tif"/>
          <p:cNvPicPr>
            <a:picLocks noChangeAspect="1"/>
          </p:cNvPicPr>
          <p:nvPr/>
        </p:nvPicPr>
        <p:blipFill>
          <a:blip r:embed="rId5" cstate="print"/>
          <a:stretch>
            <a:fillRect/>
          </a:stretch>
        </p:blipFill>
        <p:spPr>
          <a:xfrm>
            <a:off x="4558792" y="215837"/>
            <a:ext cx="4407408" cy="379476"/>
          </a:xfrm>
          <a:prstGeom prst="rect">
            <a:avLst/>
          </a:prstGeom>
        </p:spPr>
      </p:pic>
      <p:sp>
        <p:nvSpPr>
          <p:cNvPr id="10" name="Titelplatzhalter 9"/>
          <p:cNvSpPr>
            <a:spLocks noGrp="1"/>
          </p:cNvSpPr>
          <p:nvPr>
            <p:ph type="title"/>
          </p:nvPr>
        </p:nvSpPr>
        <p:spPr>
          <a:xfrm>
            <a:off x="457200" y="1044000"/>
            <a:ext cx="8229600" cy="114300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11" name="Textplatzhalter 10"/>
          <p:cNvSpPr>
            <a:spLocks noGrp="1"/>
          </p:cNvSpPr>
          <p:nvPr>
            <p:ph type="body" idx="1"/>
          </p:nvPr>
        </p:nvSpPr>
        <p:spPr>
          <a:xfrm>
            <a:off x="457200" y="2187000"/>
            <a:ext cx="8229600" cy="3666688"/>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2" name="Foliennummernplatzhalter 11"/>
          <p:cNvSpPr>
            <a:spLocks noGrp="1"/>
          </p:cNvSpPr>
          <p:nvPr>
            <p:ph type="sldNum" sz="quarter" idx="4"/>
          </p:nvPr>
        </p:nvSpPr>
        <p:spPr>
          <a:xfrm>
            <a:off x="6553200" y="5853688"/>
            <a:ext cx="2133600" cy="254312"/>
          </a:xfrm>
          <a:prstGeom prst="rect">
            <a:avLst/>
          </a:prstGeom>
        </p:spPr>
        <p:txBody>
          <a:bodyPr vert="horz" lIns="91440" tIns="45720" rIns="91440" bIns="45720" rtlCol="0" anchor="ctr"/>
          <a:lstStyle>
            <a:lvl1pPr algn="r">
              <a:defRPr sz="1200">
                <a:solidFill>
                  <a:schemeClr val="tx1">
                    <a:tint val="75000"/>
                  </a:schemeClr>
                </a:solidFill>
              </a:defRPr>
            </a:lvl1pPr>
          </a:lstStyle>
          <a:p>
            <a:fld id="{2E6046F0-BA93-4699-83A0-D6120B23834D}" type="slidenum">
              <a:rPr lang="de-DE" smtClean="0">
                <a:solidFill>
                  <a:prstClr val="black">
                    <a:tint val="75000"/>
                  </a:prstClr>
                </a:solidFill>
              </a:rPr>
              <a:pPr/>
              <a:t>‹#›</a:t>
            </a:fld>
            <a:endParaRPr lang="de-DE">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4" r:id="rId2"/>
    <p:sldLayoutId id="2147483655" r:id="rId3"/>
  </p:sldLayoutIdLst>
  <p:hf hdr="0" dt="0"/>
  <p:txStyles>
    <p:titleStyle>
      <a:lvl1pPr algn="l" defTabSz="914400" rtl="0" eaLnBrk="1" latinLnBrk="0" hangingPunct="1">
        <a:spcBef>
          <a:spcPct val="0"/>
        </a:spcBef>
        <a:buNone/>
        <a:defRPr sz="3000" b="1" kern="1200">
          <a:solidFill>
            <a:schemeClr val="tx2"/>
          </a:solidFill>
          <a:latin typeface="+mj-lt"/>
          <a:ea typeface="+mj-ea"/>
          <a:cs typeface="+mj-cs"/>
        </a:defRPr>
      </a:lvl1pPr>
    </p:titleStyle>
    <p:bodyStyle>
      <a:lvl1pPr marL="324000" indent="-324000" algn="l" defTabSz="914400" rtl="0" eaLnBrk="1" latinLnBrk="0" hangingPunct="1">
        <a:lnSpc>
          <a:spcPct val="110000"/>
        </a:lnSpc>
        <a:spcBef>
          <a:spcPts val="400"/>
        </a:spcBef>
        <a:buClr>
          <a:schemeClr val="tx2"/>
        </a:buClr>
        <a:buSzPct val="90000"/>
        <a:buFont typeface="Wingdings" pitchFamily="2" charset="2"/>
        <a:buChar char="n"/>
        <a:defRPr sz="2000" kern="1200">
          <a:solidFill>
            <a:schemeClr val="tx1"/>
          </a:solidFill>
          <a:latin typeface="+mn-lt"/>
          <a:ea typeface="+mn-ea"/>
          <a:cs typeface="+mn-cs"/>
        </a:defRPr>
      </a:lvl1pPr>
      <a:lvl2pPr marL="612000" indent="-288000" algn="l" defTabSz="914400" rtl="0" eaLnBrk="1" latinLnBrk="0" hangingPunct="1">
        <a:lnSpc>
          <a:spcPct val="110000"/>
        </a:lnSpc>
        <a:spcBef>
          <a:spcPts val="400"/>
        </a:spcBef>
        <a:buClr>
          <a:schemeClr val="tx2"/>
        </a:buClr>
        <a:buSzPct val="90000"/>
        <a:buFont typeface="Wingdings" pitchFamily="2" charset="2"/>
        <a:buChar char="n"/>
        <a:defRPr sz="1600" kern="1200">
          <a:solidFill>
            <a:schemeClr val="tx1"/>
          </a:solidFill>
          <a:latin typeface="+mn-lt"/>
          <a:ea typeface="+mn-ea"/>
          <a:cs typeface="+mn-cs"/>
        </a:defRPr>
      </a:lvl2pPr>
      <a:lvl3pPr marL="900000" indent="-270000" algn="l" defTabSz="914400" rtl="0" eaLnBrk="1" latinLnBrk="0" hangingPunct="1">
        <a:lnSpc>
          <a:spcPct val="110000"/>
        </a:lnSpc>
        <a:spcBef>
          <a:spcPts val="400"/>
        </a:spcBef>
        <a:buClr>
          <a:schemeClr val="tx2"/>
        </a:buClr>
        <a:buSzPct val="90000"/>
        <a:buFont typeface="Wingdings" pitchFamily="2" charset="2"/>
        <a:buChar char="n"/>
        <a:defRPr sz="1400" kern="1200">
          <a:solidFill>
            <a:schemeClr val="tx1"/>
          </a:solidFill>
          <a:latin typeface="+mn-lt"/>
          <a:ea typeface="+mn-ea"/>
          <a:cs typeface="+mn-cs"/>
        </a:defRPr>
      </a:lvl3pPr>
      <a:lvl4pPr marL="1152000" indent="-252000" algn="l" defTabSz="914400" rtl="0" eaLnBrk="1" latinLnBrk="0" hangingPunct="1">
        <a:lnSpc>
          <a:spcPct val="110000"/>
        </a:lnSpc>
        <a:spcBef>
          <a:spcPts val="400"/>
        </a:spcBef>
        <a:buClr>
          <a:schemeClr val="tx2"/>
        </a:buClr>
        <a:buSzPct val="90000"/>
        <a:buFont typeface="Wingdings" pitchFamily="2" charset="2"/>
        <a:buChar char="n"/>
        <a:defRPr sz="1200" kern="1200">
          <a:solidFill>
            <a:schemeClr val="tx1"/>
          </a:solidFill>
          <a:latin typeface="+mn-lt"/>
          <a:ea typeface="+mn-ea"/>
          <a:cs typeface="+mn-cs"/>
        </a:defRPr>
      </a:lvl4pPr>
      <a:lvl5pPr marL="1404000" indent="-252000" algn="l" defTabSz="914400" rtl="0" eaLnBrk="1" latinLnBrk="0" hangingPunct="1">
        <a:lnSpc>
          <a:spcPct val="110000"/>
        </a:lnSpc>
        <a:spcBef>
          <a:spcPts val="400"/>
        </a:spcBef>
        <a:buClr>
          <a:schemeClr val="tx2"/>
        </a:buClr>
        <a:buSzPct val="90000"/>
        <a:buFont typeface="Wingdings" pitchFamily="2" charset="2"/>
        <a:buChar char="n"/>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rafik 7" descr="Umweltbundesamt RGB TL links_dt.tif"/>
          <p:cNvPicPr>
            <a:picLocks noChangeAspect="1"/>
          </p:cNvPicPr>
          <p:nvPr/>
        </p:nvPicPr>
        <p:blipFill>
          <a:blip r:embed="rId3" cstate="print"/>
          <a:stretch>
            <a:fillRect/>
          </a:stretch>
        </p:blipFill>
        <p:spPr>
          <a:xfrm>
            <a:off x="4558792" y="215837"/>
            <a:ext cx="4407408" cy="379476"/>
          </a:xfrm>
          <a:prstGeom prst="rect">
            <a:avLst/>
          </a:prstGeom>
        </p:spPr>
      </p:pic>
      <p:sp>
        <p:nvSpPr>
          <p:cNvPr id="10" name="Titelplatzhalter 9"/>
          <p:cNvSpPr>
            <a:spLocks noGrp="1"/>
          </p:cNvSpPr>
          <p:nvPr>
            <p:ph type="title"/>
          </p:nvPr>
        </p:nvSpPr>
        <p:spPr>
          <a:xfrm>
            <a:off x="457200" y="1044000"/>
            <a:ext cx="8229600" cy="114300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11" name="Textplatzhalter 10"/>
          <p:cNvSpPr>
            <a:spLocks noGrp="1"/>
          </p:cNvSpPr>
          <p:nvPr>
            <p:ph type="body" idx="1"/>
          </p:nvPr>
        </p:nvSpPr>
        <p:spPr>
          <a:xfrm>
            <a:off x="457200" y="2187000"/>
            <a:ext cx="8229600" cy="3666688"/>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2" name="Foliennummernplatzhalter 11"/>
          <p:cNvSpPr>
            <a:spLocks noGrp="1"/>
          </p:cNvSpPr>
          <p:nvPr>
            <p:ph type="sldNum" sz="quarter" idx="4"/>
          </p:nvPr>
        </p:nvSpPr>
        <p:spPr>
          <a:xfrm>
            <a:off x="6553200" y="5853688"/>
            <a:ext cx="2133600" cy="254312"/>
          </a:xfrm>
          <a:prstGeom prst="rect">
            <a:avLst/>
          </a:prstGeom>
        </p:spPr>
        <p:txBody>
          <a:bodyPr vert="horz" lIns="91440" tIns="45720" rIns="91440" bIns="45720" rtlCol="0" anchor="ctr"/>
          <a:lstStyle>
            <a:lvl1pPr algn="r">
              <a:defRPr sz="1200">
                <a:solidFill>
                  <a:schemeClr val="tx1">
                    <a:tint val="75000"/>
                  </a:schemeClr>
                </a:solidFill>
              </a:defRPr>
            </a:lvl1pPr>
          </a:lstStyle>
          <a:p>
            <a:fld id="{2E6046F0-BA93-4699-83A0-D6120B23834D}" type="slidenum">
              <a:rPr lang="de-DE" smtClean="0">
                <a:solidFill>
                  <a:prstClr val="black">
                    <a:tint val="75000"/>
                  </a:prstClr>
                </a:solidFill>
              </a:rPr>
              <a:pPr/>
              <a:t>‹#›</a:t>
            </a:fld>
            <a:endParaRPr lang="de-DE">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53" r:id="rId1"/>
  </p:sldLayoutIdLst>
  <p:hf hdr="0" dt="0"/>
  <p:txStyles>
    <p:titleStyle>
      <a:lvl1pPr algn="l" defTabSz="914400" rtl="0" eaLnBrk="1" latinLnBrk="0" hangingPunct="1">
        <a:spcBef>
          <a:spcPct val="0"/>
        </a:spcBef>
        <a:buNone/>
        <a:defRPr sz="3000" b="1" kern="1200">
          <a:solidFill>
            <a:schemeClr val="tx2"/>
          </a:solidFill>
          <a:latin typeface="+mj-lt"/>
          <a:ea typeface="+mj-ea"/>
          <a:cs typeface="+mj-cs"/>
        </a:defRPr>
      </a:lvl1pPr>
    </p:titleStyle>
    <p:bodyStyle>
      <a:lvl1pPr marL="324000" indent="-324000" algn="l" defTabSz="914400" rtl="0" eaLnBrk="1" latinLnBrk="0" hangingPunct="1">
        <a:lnSpc>
          <a:spcPct val="110000"/>
        </a:lnSpc>
        <a:spcBef>
          <a:spcPts val="400"/>
        </a:spcBef>
        <a:buClr>
          <a:schemeClr val="tx2"/>
        </a:buClr>
        <a:buSzPct val="90000"/>
        <a:buFont typeface="Wingdings" pitchFamily="2" charset="2"/>
        <a:buChar char="n"/>
        <a:defRPr sz="2000" kern="1200">
          <a:solidFill>
            <a:schemeClr val="tx1"/>
          </a:solidFill>
          <a:latin typeface="+mn-lt"/>
          <a:ea typeface="+mn-ea"/>
          <a:cs typeface="+mn-cs"/>
        </a:defRPr>
      </a:lvl1pPr>
      <a:lvl2pPr marL="612000" indent="-288000" algn="l" defTabSz="914400" rtl="0" eaLnBrk="1" latinLnBrk="0" hangingPunct="1">
        <a:lnSpc>
          <a:spcPct val="110000"/>
        </a:lnSpc>
        <a:spcBef>
          <a:spcPts val="400"/>
        </a:spcBef>
        <a:buClr>
          <a:schemeClr val="tx2"/>
        </a:buClr>
        <a:buSzPct val="90000"/>
        <a:buFont typeface="Wingdings" pitchFamily="2" charset="2"/>
        <a:buChar char="n"/>
        <a:defRPr sz="1600" kern="1200">
          <a:solidFill>
            <a:schemeClr val="tx1"/>
          </a:solidFill>
          <a:latin typeface="+mn-lt"/>
          <a:ea typeface="+mn-ea"/>
          <a:cs typeface="+mn-cs"/>
        </a:defRPr>
      </a:lvl2pPr>
      <a:lvl3pPr marL="900000" indent="-270000" algn="l" defTabSz="914400" rtl="0" eaLnBrk="1" latinLnBrk="0" hangingPunct="1">
        <a:lnSpc>
          <a:spcPct val="110000"/>
        </a:lnSpc>
        <a:spcBef>
          <a:spcPts val="400"/>
        </a:spcBef>
        <a:buClr>
          <a:schemeClr val="tx2"/>
        </a:buClr>
        <a:buSzPct val="90000"/>
        <a:buFont typeface="Wingdings" pitchFamily="2" charset="2"/>
        <a:buChar char="n"/>
        <a:defRPr sz="1400" kern="1200">
          <a:solidFill>
            <a:schemeClr val="tx1"/>
          </a:solidFill>
          <a:latin typeface="+mn-lt"/>
          <a:ea typeface="+mn-ea"/>
          <a:cs typeface="+mn-cs"/>
        </a:defRPr>
      </a:lvl3pPr>
      <a:lvl4pPr marL="1152000" indent="-252000" algn="l" defTabSz="914400" rtl="0" eaLnBrk="1" latinLnBrk="0" hangingPunct="1">
        <a:lnSpc>
          <a:spcPct val="110000"/>
        </a:lnSpc>
        <a:spcBef>
          <a:spcPts val="400"/>
        </a:spcBef>
        <a:buClr>
          <a:schemeClr val="tx2"/>
        </a:buClr>
        <a:buSzPct val="90000"/>
        <a:buFont typeface="Wingdings" pitchFamily="2" charset="2"/>
        <a:buChar char="n"/>
        <a:defRPr sz="1200" kern="1200">
          <a:solidFill>
            <a:schemeClr val="tx1"/>
          </a:solidFill>
          <a:latin typeface="+mn-lt"/>
          <a:ea typeface="+mn-ea"/>
          <a:cs typeface="+mn-cs"/>
        </a:defRPr>
      </a:lvl4pPr>
      <a:lvl5pPr marL="1404000" indent="-252000" algn="l" defTabSz="914400" rtl="0" eaLnBrk="1" latinLnBrk="0" hangingPunct="1">
        <a:lnSpc>
          <a:spcPct val="110000"/>
        </a:lnSpc>
        <a:spcBef>
          <a:spcPts val="400"/>
        </a:spcBef>
        <a:buClr>
          <a:schemeClr val="tx2"/>
        </a:buClr>
        <a:buSzPct val="90000"/>
        <a:buFont typeface="Wingdings" pitchFamily="2" charset="2"/>
        <a:buChar char="n"/>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Pcsrv3\organisation\756\Intern\01_CorporateDesign_neu_2009\Bilderwelt\00_Originale\REP-0226-U1_iStock_000000939537_maodesign_RGB.jpg"/>
          <p:cNvPicPr>
            <a:picLocks noChangeAspect="1" noChangeArrowheads="1"/>
          </p:cNvPicPr>
          <p:nvPr/>
        </p:nvPicPr>
        <p:blipFill>
          <a:blip r:embed="rId3" cstate="print"/>
          <a:srcRect r="1571"/>
          <a:stretch>
            <a:fillRect/>
          </a:stretch>
        </p:blipFill>
        <p:spPr bwMode="auto">
          <a:xfrm>
            <a:off x="251520" y="692696"/>
            <a:ext cx="8686800" cy="5868000"/>
          </a:xfrm>
          <a:prstGeom prst="rect">
            <a:avLst/>
          </a:prstGeom>
          <a:noFill/>
        </p:spPr>
      </p:pic>
      <p:sp>
        <p:nvSpPr>
          <p:cNvPr id="5" name="Rectangle 12"/>
          <p:cNvSpPr>
            <a:spLocks noChangeArrowheads="1"/>
          </p:cNvSpPr>
          <p:nvPr/>
        </p:nvSpPr>
        <p:spPr bwMode="auto">
          <a:xfrm>
            <a:off x="-1" y="4581128"/>
            <a:ext cx="8460433" cy="936104"/>
          </a:xfrm>
          <a:prstGeom prst="rect">
            <a:avLst/>
          </a:prstGeom>
          <a:solidFill>
            <a:schemeClr val="tx2"/>
          </a:solidFill>
          <a:ln w="9525">
            <a:noFill/>
            <a:miter lim="800000"/>
            <a:headEnd/>
            <a:tailEnd/>
          </a:ln>
        </p:spPr>
        <p:txBody>
          <a:bodyPr wrap="none" anchor="ctr"/>
          <a:lstStyle/>
          <a:p>
            <a:endParaRPr lang="de-DE">
              <a:solidFill>
                <a:prstClr val="black"/>
              </a:solidFill>
            </a:endParaRPr>
          </a:p>
        </p:txBody>
      </p:sp>
      <p:sp>
        <p:nvSpPr>
          <p:cNvPr id="7" name="Rectangle 14"/>
          <p:cNvSpPr>
            <a:spLocks noChangeArrowheads="1"/>
          </p:cNvSpPr>
          <p:nvPr/>
        </p:nvSpPr>
        <p:spPr bwMode="auto">
          <a:xfrm>
            <a:off x="-1" y="5486400"/>
            <a:ext cx="4718958" cy="381000"/>
          </a:xfrm>
          <a:prstGeom prst="rect">
            <a:avLst/>
          </a:prstGeom>
          <a:solidFill>
            <a:schemeClr val="tx2"/>
          </a:solidFill>
          <a:ln w="9525">
            <a:noFill/>
            <a:miter lim="800000"/>
            <a:headEnd/>
            <a:tailEnd/>
          </a:ln>
        </p:spPr>
        <p:txBody>
          <a:bodyPr wrap="none" anchor="ctr"/>
          <a:lstStyle/>
          <a:p>
            <a:endParaRPr lang="de-DE">
              <a:solidFill>
                <a:prstClr val="black"/>
              </a:solidFill>
            </a:endParaRPr>
          </a:p>
        </p:txBody>
      </p:sp>
      <p:sp>
        <p:nvSpPr>
          <p:cNvPr id="2" name="Titel 1"/>
          <p:cNvSpPr>
            <a:spLocks noGrp="1"/>
          </p:cNvSpPr>
          <p:nvPr>
            <p:ph type="ctrTitle"/>
          </p:nvPr>
        </p:nvSpPr>
        <p:spPr>
          <a:xfrm>
            <a:off x="323528" y="4797152"/>
            <a:ext cx="8229600" cy="533400"/>
          </a:xfrm>
        </p:spPr>
        <p:txBody>
          <a:bodyPr>
            <a:normAutofit fontScale="90000"/>
          </a:bodyPr>
          <a:lstStyle/>
          <a:p>
            <a:r>
              <a:rPr lang="de-DE" dirty="0" smtClean="0">
                <a:solidFill>
                  <a:schemeClr val="bg1"/>
                </a:solidFill>
              </a:rPr>
              <a:t>DEFINE (WP4&amp;WP5)</a:t>
            </a:r>
            <a:br>
              <a:rPr lang="de-DE" dirty="0" smtClean="0">
                <a:solidFill>
                  <a:schemeClr val="bg1"/>
                </a:solidFill>
              </a:rPr>
            </a:br>
            <a:r>
              <a:rPr lang="de-DE" dirty="0" smtClean="0">
                <a:solidFill>
                  <a:schemeClr val="bg1"/>
                </a:solidFill>
              </a:rPr>
              <a:t>scenario building &amp; emission calculations</a:t>
            </a:r>
            <a:endParaRPr lang="de-DE" dirty="0">
              <a:solidFill>
                <a:schemeClr val="bg1"/>
              </a:solidFill>
            </a:endParaRPr>
          </a:p>
        </p:txBody>
      </p:sp>
      <p:sp>
        <p:nvSpPr>
          <p:cNvPr id="3" name="Untertitel 2"/>
          <p:cNvSpPr>
            <a:spLocks noGrp="1"/>
          </p:cNvSpPr>
          <p:nvPr>
            <p:ph type="subTitle" idx="1"/>
          </p:nvPr>
        </p:nvSpPr>
        <p:spPr>
          <a:xfrm>
            <a:off x="228600" y="5489937"/>
            <a:ext cx="8229600" cy="377464"/>
          </a:xfrm>
        </p:spPr>
        <p:txBody>
          <a:bodyPr>
            <a:normAutofit fontScale="92500" lnSpcReduction="20000"/>
          </a:bodyPr>
          <a:lstStyle/>
          <a:p>
            <a:r>
              <a:rPr lang="de-DE" dirty="0" smtClean="0">
                <a:solidFill>
                  <a:schemeClr val="bg1"/>
                </a:solidFill>
              </a:rPr>
              <a:t>June, 14th/15th 2012, @IHS</a:t>
            </a:r>
          </a:p>
          <a:p>
            <a:endParaRPr lang="de-DE" dirty="0" smtClean="0">
              <a:solidFill>
                <a:schemeClr val="bg1"/>
              </a:solidFill>
            </a:endParaRPr>
          </a:p>
        </p:txBody>
      </p:sp>
      <p:sp>
        <p:nvSpPr>
          <p:cNvPr id="9" name="Textfeld 8"/>
          <p:cNvSpPr txBox="1"/>
          <p:nvPr/>
        </p:nvSpPr>
        <p:spPr>
          <a:xfrm>
            <a:off x="7764236" y="6466648"/>
            <a:ext cx="1135380" cy="169277"/>
          </a:xfrm>
          <a:prstGeom prst="rect">
            <a:avLst/>
          </a:prstGeom>
          <a:noFill/>
        </p:spPr>
        <p:txBody>
          <a:bodyPr wrap="square" rIns="36000" rtlCol="0">
            <a:spAutoFit/>
          </a:bodyPr>
          <a:lstStyle/>
          <a:p>
            <a:pPr algn="r"/>
            <a:r>
              <a:rPr lang="de-DE" sz="500" smtClean="0">
                <a:solidFill>
                  <a:prstClr val="white">
                    <a:lumMod val="75000"/>
                  </a:prstClr>
                </a:solidFill>
              </a:rPr>
              <a:t>© maodesign</a:t>
            </a:r>
            <a:endParaRPr lang="de-DE" sz="500">
              <a:solidFill>
                <a:prstClr val="white">
                  <a:lumMod val="75000"/>
                </a:prstClr>
              </a:solidFill>
            </a:endParaRPr>
          </a:p>
        </p:txBody>
      </p:sp>
      <p:sp>
        <p:nvSpPr>
          <p:cNvPr id="8" name="Textfeld 7"/>
          <p:cNvSpPr txBox="1"/>
          <p:nvPr/>
        </p:nvSpPr>
        <p:spPr>
          <a:xfrm>
            <a:off x="4499992" y="6021288"/>
            <a:ext cx="4248472" cy="369332"/>
          </a:xfrm>
          <a:prstGeom prst="rect">
            <a:avLst/>
          </a:prstGeom>
          <a:noFill/>
        </p:spPr>
        <p:txBody>
          <a:bodyPr wrap="square" rtlCol="0">
            <a:spAutoFit/>
          </a:bodyPr>
          <a:lstStyle/>
          <a:p>
            <a:r>
              <a:rPr lang="de-DE" dirty="0" smtClean="0"/>
              <a:t>Sigrid Stix, Friedrich Pötscher, EAA</a:t>
            </a:r>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a:t>Definition of </a:t>
            </a:r>
            <a:r>
              <a:rPr lang="de-DE" sz="2400" dirty="0" err="1" smtClean="0"/>
              <a:t>vehicles</a:t>
            </a:r>
            <a:r>
              <a:rPr lang="de-DE" sz="2400" dirty="0" smtClean="0"/>
              <a:t> with alternative Powertrains</a:t>
            </a:r>
            <a:endParaRPr lang="de-DE" sz="2400" dirty="0"/>
          </a:p>
        </p:txBody>
      </p:sp>
      <p:sp>
        <p:nvSpPr>
          <p:cNvPr id="3" name="Foliennummernplatzhalter 2"/>
          <p:cNvSpPr>
            <a:spLocks noGrp="1"/>
          </p:cNvSpPr>
          <p:nvPr>
            <p:ph type="sldNum" sz="quarter" idx="10"/>
          </p:nvPr>
        </p:nvSpPr>
        <p:spPr/>
        <p:txBody>
          <a:bodyPr/>
          <a:lstStyle/>
          <a:p>
            <a:fld id="{2E6046F0-BA93-4699-83A0-D6120B23834D}" type="slidenum">
              <a:rPr lang="de-DE" smtClean="0"/>
              <a:pPr/>
              <a:t>10</a:t>
            </a:fld>
            <a:endParaRPr lang="de-DE" dirty="0"/>
          </a:p>
        </p:txBody>
      </p:sp>
      <p:sp>
        <p:nvSpPr>
          <p:cNvPr id="4" name="Textplatzhalter 3"/>
          <p:cNvSpPr>
            <a:spLocks noGrp="1"/>
          </p:cNvSpPr>
          <p:nvPr>
            <p:ph type="body" sz="quarter" idx="11"/>
          </p:nvPr>
        </p:nvSpPr>
        <p:spPr/>
        <p:txBody>
          <a:bodyPr>
            <a:normAutofit fontScale="92500"/>
          </a:bodyPr>
          <a:lstStyle/>
          <a:p>
            <a:r>
              <a:rPr lang="en-US" dirty="0" smtClean="0"/>
              <a:t>Imaging </a:t>
            </a:r>
            <a:r>
              <a:rPr lang="en-US" dirty="0"/>
              <a:t>of the real </a:t>
            </a:r>
            <a:r>
              <a:rPr lang="en-US" dirty="0" smtClean="0"/>
              <a:t>(future) market </a:t>
            </a:r>
            <a:r>
              <a:rPr lang="en-US" dirty="0"/>
              <a:t>situation </a:t>
            </a:r>
            <a:r>
              <a:rPr lang="en-US" dirty="0" smtClean="0"/>
              <a:t>on </a:t>
            </a:r>
            <a:r>
              <a:rPr lang="en-US" dirty="0"/>
              <a:t>the basis </a:t>
            </a:r>
            <a:r>
              <a:rPr lang="en-US" dirty="0" smtClean="0"/>
              <a:t>of</a:t>
            </a:r>
          </a:p>
          <a:p>
            <a:pPr lvl="1"/>
            <a:r>
              <a:rPr lang="en-US" dirty="0" smtClean="0"/>
              <a:t> </a:t>
            </a:r>
            <a:r>
              <a:rPr lang="en-US" dirty="0"/>
              <a:t>manufacturer </a:t>
            </a:r>
            <a:r>
              <a:rPr lang="en-US" dirty="0" smtClean="0"/>
              <a:t>announcements</a:t>
            </a:r>
          </a:p>
          <a:p>
            <a:pPr lvl="1"/>
            <a:r>
              <a:rPr lang="en-US" dirty="0" smtClean="0"/>
              <a:t> model cycles</a:t>
            </a:r>
          </a:p>
          <a:p>
            <a:pPr lvl="1"/>
            <a:r>
              <a:rPr lang="en-US" dirty="0" smtClean="0"/>
              <a:t> own research </a:t>
            </a:r>
            <a:endParaRPr lang="en-US" dirty="0"/>
          </a:p>
          <a:p>
            <a:r>
              <a:rPr lang="en-US" dirty="0" smtClean="0"/>
              <a:t>Definition </a:t>
            </a:r>
            <a:r>
              <a:rPr lang="en-US" dirty="0"/>
              <a:t>of alternative fuel vehicles on the basis </a:t>
            </a:r>
            <a:endParaRPr lang="en-US" dirty="0" smtClean="0"/>
          </a:p>
          <a:p>
            <a:pPr lvl="1"/>
            <a:r>
              <a:rPr lang="en-US" dirty="0" smtClean="0"/>
              <a:t>same </a:t>
            </a:r>
            <a:r>
              <a:rPr lang="en-US" dirty="0"/>
              <a:t>vehicle segment </a:t>
            </a:r>
            <a:r>
              <a:rPr lang="en-US" dirty="0" smtClean="0"/>
              <a:t>and/or </a:t>
            </a:r>
            <a:r>
              <a:rPr lang="en-US" dirty="0"/>
              <a:t>direct competition with the reference vehicle </a:t>
            </a:r>
            <a:endParaRPr lang="en-US" dirty="0" smtClean="0"/>
          </a:p>
          <a:p>
            <a:r>
              <a:rPr lang="en-US" dirty="0" smtClean="0"/>
              <a:t>The </a:t>
            </a:r>
            <a:r>
              <a:rPr lang="en-US" dirty="0"/>
              <a:t>following attributes should be as </a:t>
            </a:r>
            <a:r>
              <a:rPr lang="en-US" dirty="0" smtClean="0"/>
              <a:t>clos </a:t>
            </a:r>
            <a:r>
              <a:rPr lang="en-US" dirty="0"/>
              <a:t>as possible to the reference vehicle </a:t>
            </a:r>
            <a:r>
              <a:rPr lang="en-US" dirty="0" smtClean="0"/>
              <a:t>/equivalent</a:t>
            </a:r>
            <a:r>
              <a:rPr lang="en-US" dirty="0"/>
              <a:t>. </a:t>
            </a:r>
            <a:endParaRPr lang="en-US" dirty="0" smtClean="0"/>
          </a:p>
          <a:p>
            <a:pPr lvl="1"/>
            <a:r>
              <a:rPr lang="en-US" dirty="0" smtClean="0"/>
              <a:t>equipment </a:t>
            </a:r>
          </a:p>
          <a:p>
            <a:pPr lvl="1"/>
            <a:r>
              <a:rPr lang="en-US" dirty="0" smtClean="0"/>
              <a:t>performance </a:t>
            </a:r>
          </a:p>
          <a:p>
            <a:pPr lvl="1"/>
            <a:r>
              <a:rPr lang="en-US" dirty="0" smtClean="0"/>
              <a:t>sale </a:t>
            </a:r>
            <a:r>
              <a:rPr lang="en-US" dirty="0"/>
              <a:t>prices</a:t>
            </a:r>
            <a:endParaRPr lang="de-D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ford-altenstrasser.at/uploads/pics/Ford_Focus_02.jpg"/>
          <p:cNvPicPr>
            <a:picLocks noChangeAspect="1" noChangeArrowheads="1"/>
          </p:cNvPicPr>
          <p:nvPr/>
        </p:nvPicPr>
        <p:blipFill>
          <a:blip r:embed="rId3" cstate="print"/>
          <a:srcRect/>
          <a:stretch>
            <a:fillRect/>
          </a:stretch>
        </p:blipFill>
        <p:spPr bwMode="auto">
          <a:xfrm>
            <a:off x="428596" y="4429132"/>
            <a:ext cx="2067876" cy="1542145"/>
          </a:xfrm>
          <a:prstGeom prst="rect">
            <a:avLst/>
          </a:prstGeom>
          <a:noFill/>
        </p:spPr>
      </p:pic>
      <p:sp>
        <p:nvSpPr>
          <p:cNvPr id="2" name="Titel 1"/>
          <p:cNvSpPr>
            <a:spLocks noGrp="1"/>
          </p:cNvSpPr>
          <p:nvPr>
            <p:ph type="title"/>
          </p:nvPr>
        </p:nvSpPr>
        <p:spPr/>
        <p:txBody>
          <a:bodyPr>
            <a:normAutofit/>
          </a:bodyPr>
          <a:lstStyle/>
          <a:p>
            <a:r>
              <a:rPr lang="de-DE" sz="2000" dirty="0"/>
              <a:t>Definition of </a:t>
            </a:r>
            <a:r>
              <a:rPr lang="de-DE" sz="2000" dirty="0" err="1"/>
              <a:t>vehicles</a:t>
            </a:r>
            <a:r>
              <a:rPr lang="de-DE" sz="2000" dirty="0"/>
              <a:t> with alternative </a:t>
            </a:r>
            <a:r>
              <a:rPr lang="de-DE" sz="2000" dirty="0" smtClean="0"/>
              <a:t>Powertrains (2) – </a:t>
            </a:r>
            <a:r>
              <a:rPr lang="de-DE" sz="2000" dirty="0" err="1" smtClean="0"/>
              <a:t>Example</a:t>
            </a:r>
            <a:r>
              <a:rPr lang="de-DE" sz="2000" dirty="0" smtClean="0"/>
              <a:t> Segment C</a:t>
            </a:r>
            <a:endParaRPr lang="de-DE" sz="2000" dirty="0"/>
          </a:p>
        </p:txBody>
      </p:sp>
      <p:sp>
        <p:nvSpPr>
          <p:cNvPr id="3" name="Foliennummernplatzhalter 2"/>
          <p:cNvSpPr>
            <a:spLocks noGrp="1"/>
          </p:cNvSpPr>
          <p:nvPr>
            <p:ph type="sldNum" sz="quarter" idx="10"/>
          </p:nvPr>
        </p:nvSpPr>
        <p:spPr/>
        <p:txBody>
          <a:bodyPr/>
          <a:lstStyle/>
          <a:p>
            <a:fld id="{2E6046F0-BA93-4699-83A0-D6120B23834D}" type="slidenum">
              <a:rPr lang="de-DE" smtClean="0"/>
              <a:pPr/>
              <a:t>11</a:t>
            </a:fld>
            <a:endParaRPr lang="de-DE" dirty="0"/>
          </a:p>
        </p:txBody>
      </p:sp>
      <p:sp>
        <p:nvSpPr>
          <p:cNvPr id="6" name="Textplatzhalter 3"/>
          <p:cNvSpPr>
            <a:spLocks noGrp="1"/>
          </p:cNvSpPr>
          <p:nvPr>
            <p:ph type="body" sz="quarter" idx="11"/>
          </p:nvPr>
        </p:nvSpPr>
        <p:spPr>
          <a:xfrm>
            <a:off x="457200" y="2187000"/>
            <a:ext cx="8229599" cy="3666688"/>
          </a:xfrm>
        </p:spPr>
        <p:txBody>
          <a:bodyPr/>
          <a:lstStyle/>
          <a:p>
            <a:r>
              <a:rPr lang="de-DE" sz="1600" dirty="0" smtClean="0"/>
              <a:t>Reference </a:t>
            </a:r>
            <a:r>
              <a:rPr lang="de-DE" sz="1600" dirty="0" err="1" smtClean="0"/>
              <a:t>Vehicle</a:t>
            </a:r>
            <a:r>
              <a:rPr lang="de-DE" sz="1600" dirty="0" smtClean="0"/>
              <a:t> VW Golf 1.6TDI</a:t>
            </a:r>
          </a:p>
          <a:p>
            <a:r>
              <a:rPr lang="de-DE" sz="1600" dirty="0" smtClean="0"/>
              <a:t>4 Alternatives</a:t>
            </a:r>
          </a:p>
          <a:p>
            <a:pPr lvl="1"/>
            <a:r>
              <a:rPr lang="de-DE" sz="1200" dirty="0" smtClean="0"/>
              <a:t>EV: Nissan Leaf</a:t>
            </a:r>
          </a:p>
          <a:p>
            <a:pPr lvl="1"/>
            <a:r>
              <a:rPr lang="de-DE" sz="1200" dirty="0" smtClean="0"/>
              <a:t>PHEV: Toyota Prius Plug-In</a:t>
            </a:r>
          </a:p>
          <a:p>
            <a:pPr lvl="1"/>
            <a:r>
              <a:rPr lang="de-DE" sz="1200" dirty="0" smtClean="0"/>
              <a:t>HEV: Toyota Auris Hybrid</a:t>
            </a:r>
          </a:p>
          <a:p>
            <a:pPr lvl="1"/>
            <a:r>
              <a:rPr lang="de-DE" sz="1200" dirty="0" smtClean="0"/>
              <a:t>E85: Ford Focus</a:t>
            </a:r>
          </a:p>
          <a:p>
            <a:endParaRPr lang="de-DE" sz="1600" dirty="0" smtClean="0"/>
          </a:p>
          <a:p>
            <a:endParaRPr lang="de-DE" dirty="0" smtClean="0"/>
          </a:p>
        </p:txBody>
      </p:sp>
      <p:pic>
        <p:nvPicPr>
          <p:cNvPr id="12" name="Picture 73"/>
          <p:cNvPicPr>
            <a:picLocks noChangeAspect="1" noChangeArrowheads="1"/>
          </p:cNvPicPr>
          <p:nvPr/>
        </p:nvPicPr>
        <p:blipFill>
          <a:blip r:embed="rId4" cstate="print"/>
          <a:srcRect l="11000" t="19589" r="8749" b="8363"/>
          <a:stretch>
            <a:fillRect/>
          </a:stretch>
        </p:blipFill>
        <p:spPr bwMode="auto">
          <a:xfrm>
            <a:off x="2571736" y="3929066"/>
            <a:ext cx="2319054" cy="1622298"/>
          </a:xfrm>
          <a:prstGeom prst="rect">
            <a:avLst/>
          </a:prstGeom>
          <a:noFill/>
          <a:ln w="1">
            <a:noFill/>
            <a:miter lim="800000"/>
            <a:headEnd/>
            <a:tailEnd/>
          </a:ln>
        </p:spPr>
      </p:pic>
      <p:pic>
        <p:nvPicPr>
          <p:cNvPr id="8" name="Picture 64" descr="http://www.blogcdn.com/de.autoblog.com/media/2009/12/toyoee0cc.jpg"/>
          <p:cNvPicPr>
            <a:picLocks noChangeAspect="1" noChangeArrowheads="1"/>
          </p:cNvPicPr>
          <p:nvPr/>
        </p:nvPicPr>
        <p:blipFill>
          <a:blip r:embed="rId5" cstate="print"/>
          <a:srcRect/>
          <a:stretch>
            <a:fillRect/>
          </a:stretch>
        </p:blipFill>
        <p:spPr bwMode="auto">
          <a:xfrm>
            <a:off x="5000628" y="3143248"/>
            <a:ext cx="1932936" cy="1452372"/>
          </a:xfrm>
          <a:prstGeom prst="rect">
            <a:avLst/>
          </a:prstGeom>
          <a:noFill/>
          <a:ln w="9525">
            <a:noFill/>
            <a:miter lim="800000"/>
            <a:headEnd/>
            <a:tailEnd/>
          </a:ln>
        </p:spPr>
      </p:pic>
      <p:pic>
        <p:nvPicPr>
          <p:cNvPr id="7" name="Picture 112" descr="Nissan Leaf 001.JPG"/>
          <p:cNvPicPr>
            <a:picLocks noChangeAspect="1" noChangeArrowheads="1"/>
          </p:cNvPicPr>
          <p:nvPr/>
        </p:nvPicPr>
        <p:blipFill>
          <a:blip r:embed="rId6" cstate="print"/>
          <a:srcRect/>
          <a:stretch>
            <a:fillRect/>
          </a:stretch>
        </p:blipFill>
        <p:spPr bwMode="auto">
          <a:xfrm>
            <a:off x="6572264" y="1928802"/>
            <a:ext cx="2118219" cy="11274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smtClean="0"/>
              <a:t>EEA-Model Calculations </a:t>
            </a:r>
            <a:r>
              <a:rPr lang="de-DE" sz="2400" dirty="0" err="1" smtClean="0"/>
              <a:t>and</a:t>
            </a:r>
            <a:r>
              <a:rPr lang="de-DE" sz="2400" dirty="0" smtClean="0"/>
              <a:t> </a:t>
            </a:r>
            <a:r>
              <a:rPr lang="de-DE" sz="2400" dirty="0" err="1" smtClean="0"/>
              <a:t>Outcome</a:t>
            </a:r>
            <a:r>
              <a:rPr lang="de-DE" sz="2400" dirty="0" smtClean="0"/>
              <a:t> (1)</a:t>
            </a:r>
            <a:endParaRPr lang="de-DE" sz="2400" dirty="0"/>
          </a:p>
        </p:txBody>
      </p:sp>
      <p:sp>
        <p:nvSpPr>
          <p:cNvPr id="3" name="Inhaltsplatzhalter 2"/>
          <p:cNvSpPr>
            <a:spLocks noGrp="1"/>
          </p:cNvSpPr>
          <p:nvPr>
            <p:ph idx="1"/>
          </p:nvPr>
        </p:nvSpPr>
        <p:spPr/>
        <p:txBody>
          <a:bodyPr/>
          <a:lstStyle/>
          <a:p>
            <a:r>
              <a:rPr lang="de-DE" dirty="0" err="1" smtClean="0"/>
              <a:t>Calculation</a:t>
            </a:r>
            <a:r>
              <a:rPr lang="de-DE" dirty="0" smtClean="0"/>
              <a:t> of Emissions/Energy </a:t>
            </a:r>
            <a:r>
              <a:rPr lang="de-DE" dirty="0" err="1" smtClean="0"/>
              <a:t>Consumtion</a:t>
            </a:r>
            <a:r>
              <a:rPr lang="de-DE" dirty="0" smtClean="0"/>
              <a:t> </a:t>
            </a:r>
            <a:r>
              <a:rPr lang="de-DE" dirty="0" err="1" smtClean="0"/>
              <a:t>and</a:t>
            </a:r>
            <a:r>
              <a:rPr lang="de-DE" dirty="0" smtClean="0"/>
              <a:t> </a:t>
            </a:r>
            <a:r>
              <a:rPr lang="de-DE" dirty="0" err="1" smtClean="0"/>
              <a:t>Savings</a:t>
            </a:r>
            <a:r>
              <a:rPr lang="de-DE" dirty="0" smtClean="0"/>
              <a:t> </a:t>
            </a:r>
            <a:r>
              <a:rPr lang="de-DE" dirty="0" err="1" smtClean="0"/>
              <a:t>according</a:t>
            </a:r>
            <a:r>
              <a:rPr lang="de-DE" dirty="0" smtClean="0"/>
              <a:t> to input on </a:t>
            </a:r>
            <a:r>
              <a:rPr lang="de-DE" dirty="0" err="1" smtClean="0"/>
              <a:t>purchase</a:t>
            </a:r>
            <a:r>
              <a:rPr lang="de-DE" dirty="0" smtClean="0"/>
              <a:t> </a:t>
            </a:r>
            <a:r>
              <a:rPr lang="de-DE" dirty="0" err="1" smtClean="0"/>
              <a:t>decisions</a:t>
            </a:r>
            <a:r>
              <a:rPr lang="de-DE" dirty="0" smtClean="0"/>
              <a:t> </a:t>
            </a:r>
            <a:r>
              <a:rPr lang="de-DE" dirty="0" err="1" smtClean="0"/>
              <a:t>from</a:t>
            </a:r>
            <a:r>
              <a:rPr lang="de-DE" dirty="0" smtClean="0"/>
              <a:t> </a:t>
            </a:r>
            <a:r>
              <a:rPr lang="de-DE" dirty="0" err="1" smtClean="0"/>
              <a:t>customers</a:t>
            </a:r>
            <a:r>
              <a:rPr lang="de-DE" dirty="0" smtClean="0"/>
              <a:t>.</a:t>
            </a:r>
          </a:p>
          <a:p>
            <a:pPr lvl="1"/>
            <a:r>
              <a:rPr lang="de-DE" dirty="0" err="1" smtClean="0"/>
              <a:t>Vehicle</a:t>
            </a:r>
            <a:r>
              <a:rPr lang="de-DE" dirty="0" smtClean="0"/>
              <a:t> </a:t>
            </a:r>
            <a:r>
              <a:rPr lang="de-DE" dirty="0" err="1" smtClean="0"/>
              <a:t>segment</a:t>
            </a:r>
            <a:r>
              <a:rPr lang="de-DE" dirty="0" smtClean="0"/>
              <a:t> </a:t>
            </a:r>
            <a:r>
              <a:rPr lang="de-DE" dirty="0" err="1" smtClean="0"/>
              <a:t>specific</a:t>
            </a:r>
            <a:endParaRPr lang="de-DE" dirty="0" smtClean="0"/>
          </a:p>
          <a:p>
            <a:pPr lvl="1"/>
            <a:r>
              <a:rPr lang="de-DE" dirty="0" smtClean="0"/>
              <a:t>Powertrain </a:t>
            </a:r>
            <a:r>
              <a:rPr lang="de-DE" dirty="0" err="1" smtClean="0"/>
              <a:t>specific</a:t>
            </a:r>
            <a:endParaRPr lang="de-DE" dirty="0" smtClean="0"/>
          </a:p>
          <a:p>
            <a:pPr lvl="1"/>
            <a:r>
              <a:rPr lang="de-DE" dirty="0" err="1" smtClean="0"/>
              <a:t>Annually</a:t>
            </a:r>
            <a:r>
              <a:rPr lang="de-DE" dirty="0" smtClean="0"/>
              <a:t> </a:t>
            </a:r>
            <a:r>
              <a:rPr lang="de-DE" dirty="0" err="1" smtClean="0"/>
              <a:t>or</a:t>
            </a:r>
            <a:r>
              <a:rPr lang="de-DE" dirty="0" smtClean="0"/>
              <a:t> </a:t>
            </a:r>
            <a:r>
              <a:rPr lang="de-DE" dirty="0" err="1" smtClean="0"/>
              <a:t>cumulated</a:t>
            </a:r>
            <a:r>
              <a:rPr lang="de-DE" dirty="0" smtClean="0"/>
              <a:t> </a:t>
            </a:r>
            <a:r>
              <a:rPr lang="de-DE" dirty="0" err="1" smtClean="0"/>
              <a:t>over</a:t>
            </a:r>
            <a:r>
              <a:rPr lang="de-DE" dirty="0" smtClean="0"/>
              <a:t> </a:t>
            </a:r>
            <a:r>
              <a:rPr lang="de-DE" dirty="0" err="1" smtClean="0"/>
              <a:t>certain</a:t>
            </a:r>
            <a:r>
              <a:rPr lang="de-DE" dirty="0" smtClean="0"/>
              <a:t> time </a:t>
            </a:r>
            <a:r>
              <a:rPr lang="de-DE" dirty="0" err="1" smtClean="0"/>
              <a:t>period</a:t>
            </a:r>
            <a:endParaRPr lang="de-DE" dirty="0" smtClean="0"/>
          </a:p>
          <a:p>
            <a:pPr lvl="1"/>
            <a:r>
              <a:rPr lang="de-DE" dirty="0" smtClean="0"/>
              <a:t>Tank-to-</a:t>
            </a:r>
            <a:r>
              <a:rPr lang="de-DE" dirty="0" err="1" smtClean="0"/>
              <a:t>Wheel</a:t>
            </a:r>
            <a:r>
              <a:rPr lang="de-DE" dirty="0" smtClean="0"/>
              <a:t> </a:t>
            </a:r>
          </a:p>
          <a:p>
            <a:pPr lvl="1"/>
            <a:r>
              <a:rPr lang="de-DE" dirty="0" smtClean="0"/>
              <a:t>Well-to-</a:t>
            </a:r>
            <a:r>
              <a:rPr lang="de-DE" dirty="0" err="1" smtClean="0"/>
              <a:t>Wheel</a:t>
            </a:r>
            <a:r>
              <a:rPr lang="de-DE" dirty="0" smtClean="0"/>
              <a:t>  </a:t>
            </a:r>
          </a:p>
          <a:p>
            <a:pPr lvl="1"/>
            <a:endParaRPr lang="de-DE" dirty="0"/>
          </a:p>
        </p:txBody>
      </p:sp>
    </p:spTree>
    <p:extLst>
      <p:ext uri="{BB962C8B-B14F-4D97-AF65-F5344CB8AC3E}">
        <p14:creationId xmlns:p14="http://schemas.microsoft.com/office/powerpoint/2010/main" val="225018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emission calculations (WP5) (1)</a:t>
            </a:r>
            <a:endParaRPr lang="de-DE" dirty="0"/>
          </a:p>
        </p:txBody>
      </p:sp>
      <p:sp>
        <p:nvSpPr>
          <p:cNvPr id="3" name="Inhaltsplatzhalter 2"/>
          <p:cNvSpPr>
            <a:spLocks noGrp="1"/>
          </p:cNvSpPr>
          <p:nvPr>
            <p:ph idx="1"/>
          </p:nvPr>
        </p:nvSpPr>
        <p:spPr>
          <a:xfrm>
            <a:off x="467544" y="2132856"/>
            <a:ext cx="8229600" cy="3666688"/>
          </a:xfrm>
        </p:spPr>
        <p:txBody>
          <a:bodyPr>
            <a:normAutofit/>
          </a:bodyPr>
          <a:lstStyle/>
          <a:p>
            <a:r>
              <a:rPr lang="de-DE" dirty="0" smtClean="0"/>
              <a:t>The </a:t>
            </a:r>
            <a:r>
              <a:rPr lang="de-DE" dirty="0" err="1" smtClean="0"/>
              <a:t>average</a:t>
            </a:r>
            <a:r>
              <a:rPr lang="de-DE" dirty="0" smtClean="0"/>
              <a:t> choice probabilities of </a:t>
            </a:r>
            <a:r>
              <a:rPr lang="de-DE" dirty="0" err="1" smtClean="0"/>
              <a:t>ech</a:t>
            </a:r>
            <a:r>
              <a:rPr lang="de-DE" dirty="0" smtClean="0"/>
              <a:t> alternative </a:t>
            </a:r>
            <a:r>
              <a:rPr lang="de-DE" dirty="0" err="1" smtClean="0"/>
              <a:t>over</a:t>
            </a:r>
            <a:r>
              <a:rPr lang="de-DE" dirty="0" smtClean="0"/>
              <a:t> all </a:t>
            </a:r>
            <a:r>
              <a:rPr lang="de-DE" dirty="0" err="1" smtClean="0"/>
              <a:t>individuals</a:t>
            </a:r>
            <a:r>
              <a:rPr lang="de-DE" dirty="0" smtClean="0"/>
              <a:t> for new car registrations </a:t>
            </a:r>
            <a:r>
              <a:rPr lang="de-DE" dirty="0" err="1" smtClean="0"/>
              <a:t>can</a:t>
            </a:r>
            <a:r>
              <a:rPr lang="de-DE" dirty="0" smtClean="0"/>
              <a:t> </a:t>
            </a:r>
            <a:r>
              <a:rPr lang="de-DE" dirty="0" err="1" smtClean="0"/>
              <a:t>be</a:t>
            </a:r>
            <a:r>
              <a:rPr lang="de-DE" dirty="0" smtClean="0"/>
              <a:t> interpreted </a:t>
            </a:r>
            <a:r>
              <a:rPr lang="de-DE" dirty="0" err="1" smtClean="0"/>
              <a:t>as</a:t>
            </a:r>
            <a:r>
              <a:rPr lang="de-DE" dirty="0" smtClean="0"/>
              <a:t> market shares (Output </a:t>
            </a:r>
            <a:r>
              <a:rPr lang="de-DE" dirty="0" err="1" smtClean="0"/>
              <a:t>from</a:t>
            </a:r>
            <a:r>
              <a:rPr lang="de-DE" dirty="0" smtClean="0"/>
              <a:t> WP3=Input WP5). </a:t>
            </a:r>
          </a:p>
          <a:p>
            <a:r>
              <a:rPr lang="de-DE" dirty="0" smtClean="0"/>
              <a:t>weighting of sample market shares per segment with new car registrations per segment (</a:t>
            </a:r>
            <a:r>
              <a:rPr lang="de-DE" dirty="0" err="1" smtClean="0"/>
              <a:t>Eurotax</a:t>
            </a:r>
            <a:r>
              <a:rPr lang="de-DE" dirty="0" smtClean="0"/>
              <a:t>) (=new market development)</a:t>
            </a:r>
          </a:p>
          <a:p>
            <a:r>
              <a:rPr lang="de-DE" dirty="0" smtClean="0"/>
              <a:t>optional: regional weighting, </a:t>
            </a:r>
            <a:r>
              <a:rPr lang="de-DE" dirty="0" err="1" smtClean="0"/>
              <a:t>if</a:t>
            </a:r>
            <a:r>
              <a:rPr lang="de-DE" dirty="0" smtClean="0"/>
              <a:t> sample characteristics differ </a:t>
            </a:r>
            <a:r>
              <a:rPr lang="de-DE" dirty="0" err="1" smtClean="0"/>
              <a:t>from</a:t>
            </a:r>
            <a:r>
              <a:rPr lang="de-DE" dirty="0" smtClean="0"/>
              <a:t> Austria.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emission calculations (WP5) (2)</a:t>
            </a:r>
            <a:endParaRPr lang="de-DE" dirty="0"/>
          </a:p>
        </p:txBody>
      </p:sp>
      <p:sp>
        <p:nvSpPr>
          <p:cNvPr id="3" name="Inhaltsplatzhalter 2"/>
          <p:cNvSpPr>
            <a:spLocks noGrp="1"/>
          </p:cNvSpPr>
          <p:nvPr>
            <p:ph idx="1"/>
          </p:nvPr>
        </p:nvSpPr>
        <p:spPr>
          <a:xfrm>
            <a:off x="457200" y="2187000"/>
            <a:ext cx="8229600" cy="4050312"/>
          </a:xfrm>
        </p:spPr>
        <p:txBody>
          <a:bodyPr>
            <a:normAutofit/>
          </a:bodyPr>
          <a:lstStyle/>
          <a:p>
            <a:r>
              <a:rPr lang="de-DE" dirty="0" smtClean="0"/>
              <a:t>direct emissions are </a:t>
            </a:r>
            <a:r>
              <a:rPr lang="de-DE" dirty="0" err="1" smtClean="0"/>
              <a:t>based</a:t>
            </a:r>
            <a:r>
              <a:rPr lang="de-DE" dirty="0" smtClean="0"/>
              <a:t> on HBEFA 3.1, </a:t>
            </a:r>
            <a:r>
              <a:rPr lang="de-DE" dirty="0" err="1" smtClean="0"/>
              <a:t>adaptaded</a:t>
            </a:r>
            <a:r>
              <a:rPr lang="de-DE" dirty="0" smtClean="0"/>
              <a:t> </a:t>
            </a:r>
            <a:r>
              <a:rPr lang="de-DE" dirty="0" err="1" smtClean="0"/>
              <a:t>by</a:t>
            </a:r>
            <a:r>
              <a:rPr lang="de-DE" dirty="0" smtClean="0"/>
              <a:t> EAA using </a:t>
            </a:r>
            <a:r>
              <a:rPr lang="de-DE" dirty="0" err="1" smtClean="0"/>
              <a:t>own</a:t>
            </a:r>
            <a:r>
              <a:rPr lang="de-DE" dirty="0" smtClean="0"/>
              <a:t> calculations.</a:t>
            </a:r>
          </a:p>
          <a:p>
            <a:r>
              <a:rPr lang="de-DE" dirty="0" smtClean="0"/>
              <a:t>HBEFA (www.hbefa.net)</a:t>
            </a:r>
          </a:p>
          <a:p>
            <a:pPr>
              <a:buNone/>
            </a:pPr>
            <a:r>
              <a:rPr lang="en-US" dirty="0" smtClean="0"/>
              <a:t>developed on behalf of the Environmental Protection Agencies of Germany, Switzerland and Austria. Today it is supported by(Sweden, Norway, France) as well as the JRC (European Research Center of the European Commission). </a:t>
            </a:r>
          </a:p>
          <a:p>
            <a:pPr algn="just"/>
            <a:r>
              <a:rPr lang="en-US" dirty="0" smtClean="0"/>
              <a:t>provides emission factors, i.e. the specific emission in g/km for all current vehicle categories (PC, LDV, HDV, buses and motor cycles), each divided into different categories, for a wide variety of traffic situations. </a:t>
            </a:r>
          </a:p>
          <a:p>
            <a:pPr algn="just"/>
            <a:endParaRPr lang="en-US" dirty="0" smtClean="0"/>
          </a:p>
          <a:p>
            <a:pPr algn="just">
              <a:buNone/>
            </a:pPr>
            <a:endParaRPr lang="en-US" dirty="0" smtClean="0"/>
          </a:p>
          <a:p>
            <a:pPr>
              <a:buNone/>
            </a:pPr>
            <a:endParaRPr lang="de-D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emission calculations (WP5) (3)</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upstream emissions are calculated </a:t>
            </a:r>
            <a:r>
              <a:rPr lang="de-DE" dirty="0" err="1" smtClean="0"/>
              <a:t>taking</a:t>
            </a:r>
            <a:r>
              <a:rPr lang="de-DE" dirty="0" smtClean="0"/>
              <a:t> a Life-Cycle </a:t>
            </a:r>
            <a:r>
              <a:rPr lang="de-DE" dirty="0" err="1" smtClean="0"/>
              <a:t>perspective</a:t>
            </a:r>
            <a:r>
              <a:rPr lang="de-DE" dirty="0" smtClean="0"/>
              <a:t> using GEMIS 4.7</a:t>
            </a:r>
            <a:endParaRPr lang="en-US" dirty="0" smtClean="0"/>
          </a:p>
          <a:p>
            <a:r>
              <a:rPr lang="de-DE" dirty="0" smtClean="0"/>
              <a:t>GEMIS was </a:t>
            </a:r>
            <a:r>
              <a:rPr lang="de-DE" dirty="0" err="1" smtClean="0"/>
              <a:t>developed</a:t>
            </a:r>
            <a:r>
              <a:rPr lang="de-DE" dirty="0" smtClean="0"/>
              <a:t> </a:t>
            </a:r>
            <a:r>
              <a:rPr lang="de-DE" dirty="0" err="1" smtClean="0"/>
              <a:t>by</a:t>
            </a:r>
            <a:r>
              <a:rPr lang="de-DE" dirty="0" smtClean="0"/>
              <a:t> Öko-Institut, EAA </a:t>
            </a:r>
            <a:r>
              <a:rPr lang="de-DE" dirty="0" err="1" smtClean="0"/>
              <a:t>is</a:t>
            </a:r>
            <a:r>
              <a:rPr lang="de-DE" dirty="0" smtClean="0"/>
              <a:t> </a:t>
            </a:r>
            <a:r>
              <a:rPr lang="de-DE" dirty="0" err="1" smtClean="0"/>
              <a:t>responsible</a:t>
            </a:r>
            <a:r>
              <a:rPr lang="de-DE" dirty="0" smtClean="0"/>
              <a:t> for Austrian update. </a:t>
            </a:r>
          </a:p>
          <a:p>
            <a:r>
              <a:rPr lang="de-DE" dirty="0" smtClean="0"/>
              <a:t>With GEMIS </a:t>
            </a:r>
            <a:r>
              <a:rPr lang="de-DE" dirty="0" err="1" smtClean="0"/>
              <a:t>primary</a:t>
            </a:r>
            <a:r>
              <a:rPr lang="de-DE" dirty="0" smtClean="0"/>
              <a:t> energy consumption, </a:t>
            </a:r>
            <a:r>
              <a:rPr lang="de-DE" dirty="0" err="1" smtClean="0"/>
              <a:t>pollutant</a:t>
            </a:r>
            <a:r>
              <a:rPr lang="de-DE" dirty="0" smtClean="0"/>
              <a:t> emissions </a:t>
            </a:r>
            <a:r>
              <a:rPr lang="de-DE" dirty="0" err="1" smtClean="0"/>
              <a:t>and</a:t>
            </a:r>
            <a:r>
              <a:rPr lang="de-DE" dirty="0" smtClean="0"/>
              <a:t> material </a:t>
            </a:r>
            <a:r>
              <a:rPr lang="de-DE" dirty="0" err="1" smtClean="0"/>
              <a:t>flows</a:t>
            </a:r>
            <a:r>
              <a:rPr lang="de-DE" dirty="0" smtClean="0"/>
              <a:t> </a:t>
            </a:r>
            <a:r>
              <a:rPr lang="de-DE" dirty="0" err="1" smtClean="0"/>
              <a:t>can</a:t>
            </a:r>
            <a:r>
              <a:rPr lang="de-DE" dirty="0" smtClean="0"/>
              <a:t> </a:t>
            </a:r>
            <a:r>
              <a:rPr lang="de-DE" dirty="0" err="1" smtClean="0"/>
              <a:t>be</a:t>
            </a:r>
            <a:r>
              <a:rPr lang="de-DE" dirty="0" smtClean="0"/>
              <a:t> </a:t>
            </a:r>
            <a:r>
              <a:rPr lang="de-DE" dirty="0" err="1" smtClean="0"/>
              <a:t>compared</a:t>
            </a:r>
            <a:r>
              <a:rPr lang="de-DE" dirty="0" smtClean="0"/>
              <a:t> for all </a:t>
            </a:r>
            <a:r>
              <a:rPr lang="de-DE" dirty="0" err="1" smtClean="0"/>
              <a:t>stages</a:t>
            </a:r>
            <a:r>
              <a:rPr lang="de-DE" dirty="0" smtClean="0"/>
              <a:t> of energy </a:t>
            </a:r>
            <a:r>
              <a:rPr lang="de-DE" dirty="0" err="1" smtClean="0"/>
              <a:t>production</a:t>
            </a:r>
            <a:r>
              <a:rPr lang="de-DE" dirty="0" smtClean="0"/>
              <a:t>, </a:t>
            </a:r>
            <a:r>
              <a:rPr lang="de-DE" dirty="0" err="1" smtClean="0"/>
              <a:t>conversion</a:t>
            </a:r>
            <a:r>
              <a:rPr lang="de-DE" dirty="0" smtClean="0"/>
              <a:t> </a:t>
            </a:r>
            <a:r>
              <a:rPr lang="de-DE" dirty="0" err="1" smtClean="0"/>
              <a:t>and</a:t>
            </a:r>
            <a:r>
              <a:rPr lang="de-DE" dirty="0" smtClean="0"/>
              <a:t> </a:t>
            </a:r>
            <a:r>
              <a:rPr lang="de-DE" dirty="0" err="1" smtClean="0"/>
              <a:t>utilisation</a:t>
            </a:r>
            <a:r>
              <a:rPr lang="de-DE" dirty="0" smtClean="0"/>
              <a:t>. </a:t>
            </a:r>
          </a:p>
          <a:p>
            <a:r>
              <a:rPr lang="de-DE" dirty="0" err="1" smtClean="0"/>
              <a:t>attributional</a:t>
            </a:r>
            <a:r>
              <a:rPr lang="de-DE" dirty="0" smtClean="0"/>
              <a:t> LCA (ALCA) </a:t>
            </a:r>
            <a:r>
              <a:rPr lang="de-DE" dirty="0" err="1" smtClean="0"/>
              <a:t>vs</a:t>
            </a:r>
            <a:r>
              <a:rPr lang="de-DE" dirty="0" smtClean="0"/>
              <a:t> </a:t>
            </a:r>
            <a:r>
              <a:rPr lang="de-DE" dirty="0" err="1" smtClean="0"/>
              <a:t>contributional</a:t>
            </a:r>
            <a:r>
              <a:rPr lang="de-DE" dirty="0" smtClean="0"/>
              <a:t> LCA (CLCA)</a:t>
            </a:r>
          </a:p>
          <a:p>
            <a:r>
              <a:rPr lang="de-DE" dirty="0" smtClean="0"/>
              <a:t>ALCA – </a:t>
            </a:r>
            <a:r>
              <a:rPr lang="de-DE" dirty="0" err="1" smtClean="0"/>
              <a:t>business</a:t>
            </a:r>
            <a:r>
              <a:rPr lang="de-DE" dirty="0" smtClean="0"/>
              <a:t> </a:t>
            </a:r>
            <a:r>
              <a:rPr lang="de-DE" dirty="0" err="1" smtClean="0"/>
              <a:t>as</a:t>
            </a:r>
            <a:r>
              <a:rPr lang="de-DE" dirty="0" smtClean="0"/>
              <a:t> </a:t>
            </a:r>
            <a:r>
              <a:rPr lang="de-DE" dirty="0" err="1" smtClean="0"/>
              <a:t>usual</a:t>
            </a:r>
            <a:r>
              <a:rPr lang="de-DE" dirty="0" smtClean="0"/>
              <a:t> (</a:t>
            </a:r>
            <a:r>
              <a:rPr lang="de-DE" dirty="0" err="1" smtClean="0"/>
              <a:t>average</a:t>
            </a:r>
            <a:r>
              <a:rPr lang="de-DE" dirty="0" smtClean="0"/>
              <a:t> </a:t>
            </a:r>
            <a:r>
              <a:rPr lang="de-DE" dirty="0" err="1" smtClean="0"/>
              <a:t>attributes</a:t>
            </a:r>
            <a:r>
              <a:rPr lang="de-DE" dirty="0" smtClean="0"/>
              <a:t>)</a:t>
            </a:r>
          </a:p>
          <a:p>
            <a:r>
              <a:rPr lang="de-DE" dirty="0" smtClean="0"/>
              <a:t>CLCA – </a:t>
            </a:r>
            <a:r>
              <a:rPr lang="de-DE" dirty="0" err="1" smtClean="0"/>
              <a:t>aims</a:t>
            </a:r>
            <a:r>
              <a:rPr lang="de-DE" dirty="0" smtClean="0"/>
              <a:t> to </a:t>
            </a:r>
            <a:r>
              <a:rPr lang="de-DE" dirty="0" err="1" smtClean="0"/>
              <a:t>predict</a:t>
            </a:r>
            <a:r>
              <a:rPr lang="de-DE" dirty="0" smtClean="0"/>
              <a:t> </a:t>
            </a:r>
            <a:r>
              <a:rPr lang="de-DE" dirty="0" err="1" smtClean="0"/>
              <a:t>consequences</a:t>
            </a:r>
            <a:r>
              <a:rPr lang="de-DE" dirty="0" smtClean="0"/>
              <a:t> of </a:t>
            </a:r>
            <a:r>
              <a:rPr lang="de-DE" dirty="0" err="1" smtClean="0"/>
              <a:t>changes</a:t>
            </a:r>
            <a:r>
              <a:rPr lang="de-DE" dirty="0" smtClean="0"/>
              <a:t> (</a:t>
            </a:r>
            <a:r>
              <a:rPr lang="de-DE" dirty="0" err="1" smtClean="0"/>
              <a:t>indirect</a:t>
            </a:r>
            <a:r>
              <a:rPr lang="de-DE" dirty="0" smtClean="0"/>
              <a:t> </a:t>
            </a:r>
            <a:r>
              <a:rPr lang="de-DE" dirty="0" err="1" smtClean="0"/>
              <a:t>effects</a:t>
            </a:r>
            <a:r>
              <a:rPr lang="de-DE" dirty="0" smtClean="0"/>
              <a:t>) (</a:t>
            </a:r>
            <a:r>
              <a:rPr lang="de-DE" dirty="0" err="1" smtClean="0"/>
              <a:t>no</a:t>
            </a:r>
            <a:r>
              <a:rPr lang="de-DE" dirty="0" smtClean="0"/>
              <a:t> </a:t>
            </a:r>
            <a:r>
              <a:rPr lang="de-DE" dirty="0" err="1" smtClean="0"/>
              <a:t>standards</a:t>
            </a:r>
            <a:r>
              <a:rPr lang="de-DE" dirty="0" smtClean="0"/>
              <a:t> </a:t>
            </a:r>
            <a:r>
              <a:rPr lang="de-DE" dirty="0" err="1" smtClean="0"/>
              <a:t>exist</a:t>
            </a:r>
            <a:r>
              <a:rPr lang="de-DE" dirty="0" smtClean="0"/>
              <a:t> – </a:t>
            </a:r>
            <a:r>
              <a:rPr lang="de-DE" dirty="0" err="1" smtClean="0"/>
              <a:t>high</a:t>
            </a:r>
            <a:r>
              <a:rPr lang="de-DE" dirty="0" smtClean="0"/>
              <a:t> </a:t>
            </a:r>
            <a:r>
              <a:rPr lang="de-DE" dirty="0" err="1" smtClean="0"/>
              <a:t>uncertainties</a:t>
            </a:r>
            <a:r>
              <a:rPr lang="de-DE" dirty="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04664"/>
            <a:ext cx="8229600" cy="1143000"/>
          </a:xfrm>
        </p:spPr>
        <p:txBody>
          <a:bodyPr/>
          <a:lstStyle/>
          <a:p>
            <a:r>
              <a:rPr lang="de-DE" dirty="0" err="1" smtClean="0"/>
              <a:t>phases</a:t>
            </a:r>
            <a:r>
              <a:rPr lang="de-DE" dirty="0" smtClean="0"/>
              <a:t> in a </a:t>
            </a:r>
            <a:r>
              <a:rPr lang="de-DE" dirty="0" err="1" smtClean="0"/>
              <a:t>life</a:t>
            </a:r>
            <a:r>
              <a:rPr lang="de-DE" dirty="0" smtClean="0"/>
              <a:t> </a:t>
            </a:r>
            <a:r>
              <a:rPr lang="de-DE" dirty="0" err="1" smtClean="0"/>
              <a:t>cycle</a:t>
            </a:r>
            <a:r>
              <a:rPr lang="de-DE" dirty="0" smtClean="0"/>
              <a:t> </a:t>
            </a:r>
            <a:r>
              <a:rPr lang="de-DE" dirty="0" err="1" smtClean="0"/>
              <a:t>assessment</a:t>
            </a:r>
            <a:endParaRPr lang="de-DE"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395536" y="1268760"/>
            <a:ext cx="7632848" cy="47250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system</a:t>
            </a:r>
            <a:r>
              <a:rPr lang="de-DE" dirty="0" smtClean="0"/>
              <a:t> </a:t>
            </a:r>
            <a:r>
              <a:rPr lang="de-DE" dirty="0" err="1" smtClean="0"/>
              <a:t>boundaries</a:t>
            </a:r>
            <a:endParaRPr lang="de-DE"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467544" y="1916832"/>
            <a:ext cx="6186733" cy="415289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emission calculations </a:t>
            </a:r>
            <a:r>
              <a:rPr lang="de-DE" dirty="0" err="1" smtClean="0"/>
              <a:t>discussion</a:t>
            </a:r>
            <a:r>
              <a:rPr lang="de-DE" dirty="0" smtClean="0"/>
              <a:t>(4)</a:t>
            </a:r>
            <a:endParaRPr lang="de-DE" dirty="0"/>
          </a:p>
        </p:txBody>
      </p:sp>
      <p:sp>
        <p:nvSpPr>
          <p:cNvPr id="3" name="Inhaltsplatzhalter 2"/>
          <p:cNvSpPr>
            <a:spLocks noGrp="1"/>
          </p:cNvSpPr>
          <p:nvPr>
            <p:ph idx="1"/>
          </p:nvPr>
        </p:nvSpPr>
        <p:spPr>
          <a:xfrm>
            <a:off x="457200" y="2187000"/>
            <a:ext cx="8229600" cy="3546256"/>
          </a:xfrm>
        </p:spPr>
        <p:txBody>
          <a:bodyPr>
            <a:normAutofit/>
          </a:bodyPr>
          <a:lstStyle/>
          <a:p>
            <a:r>
              <a:rPr lang="de-DE" sz="2400" b="1" dirty="0" err="1" smtClean="0"/>
              <a:t>currently</a:t>
            </a:r>
            <a:r>
              <a:rPr lang="de-DE" sz="2400" b="1" dirty="0" smtClean="0"/>
              <a:t> outside the </a:t>
            </a:r>
            <a:r>
              <a:rPr lang="de-DE" sz="2400" b="1" dirty="0" err="1" smtClean="0"/>
              <a:t>system</a:t>
            </a:r>
            <a:r>
              <a:rPr lang="de-DE" sz="2400" b="1" dirty="0" smtClean="0"/>
              <a:t> </a:t>
            </a:r>
            <a:r>
              <a:rPr lang="de-DE" sz="2400" b="1" dirty="0" err="1" smtClean="0"/>
              <a:t>boundaries</a:t>
            </a:r>
            <a:r>
              <a:rPr lang="de-DE" sz="2400" b="1" dirty="0" smtClean="0"/>
              <a:t>: </a:t>
            </a:r>
          </a:p>
          <a:p>
            <a:endParaRPr lang="de-DE" sz="2400" dirty="0" smtClean="0"/>
          </a:p>
          <a:p>
            <a:r>
              <a:rPr lang="de-DE" sz="2400" dirty="0" err="1" smtClean="0"/>
              <a:t>disposal</a:t>
            </a:r>
            <a:r>
              <a:rPr lang="de-DE" sz="2400" dirty="0" smtClean="0"/>
              <a:t> </a:t>
            </a:r>
            <a:r>
              <a:rPr lang="de-DE" sz="2400" dirty="0" err="1" smtClean="0"/>
              <a:t>and</a:t>
            </a:r>
            <a:r>
              <a:rPr lang="de-DE" sz="2400" dirty="0" smtClean="0"/>
              <a:t> </a:t>
            </a:r>
            <a:r>
              <a:rPr lang="de-DE" sz="2400" dirty="0" err="1" smtClean="0"/>
              <a:t>recycling</a:t>
            </a:r>
            <a:r>
              <a:rPr lang="de-DE" sz="2400" dirty="0" smtClean="0"/>
              <a:t> of the </a:t>
            </a:r>
            <a:r>
              <a:rPr lang="de-DE" sz="2400" dirty="0" err="1" smtClean="0"/>
              <a:t>vehicles</a:t>
            </a:r>
            <a:endParaRPr lang="de-DE" sz="2400" dirty="0" smtClean="0"/>
          </a:p>
          <a:p>
            <a:r>
              <a:rPr lang="de-DE" sz="2400" dirty="0" smtClean="0"/>
              <a:t>aftermarket use of </a:t>
            </a:r>
            <a:r>
              <a:rPr lang="de-DE" sz="2400" dirty="0" err="1" smtClean="0"/>
              <a:t>vehicles</a:t>
            </a:r>
            <a:r>
              <a:rPr lang="de-DE" sz="2400" dirty="0" smtClean="0"/>
              <a:t> </a:t>
            </a:r>
          </a:p>
          <a:p>
            <a:r>
              <a:rPr lang="de-DE" sz="2400" dirty="0" err="1" smtClean="0"/>
              <a:t>disposal</a:t>
            </a:r>
            <a:r>
              <a:rPr lang="de-DE" sz="2400" dirty="0" smtClean="0"/>
              <a:t> </a:t>
            </a:r>
            <a:r>
              <a:rPr lang="de-DE" sz="2400" dirty="0" err="1" smtClean="0"/>
              <a:t>and</a:t>
            </a:r>
            <a:r>
              <a:rPr lang="de-DE" sz="2400" dirty="0" smtClean="0"/>
              <a:t> </a:t>
            </a:r>
            <a:r>
              <a:rPr lang="de-DE" sz="2400" dirty="0" err="1" smtClean="0"/>
              <a:t>recycling</a:t>
            </a:r>
            <a:r>
              <a:rPr lang="de-DE" sz="2400" dirty="0" smtClean="0"/>
              <a:t> of </a:t>
            </a:r>
            <a:r>
              <a:rPr lang="de-DE" sz="2400" dirty="0" err="1" smtClean="0"/>
              <a:t>battery</a:t>
            </a:r>
            <a:r>
              <a:rPr lang="de-DE" sz="2400" dirty="0" smtClean="0"/>
              <a:t> </a:t>
            </a:r>
            <a:r>
              <a:rPr lang="de-DE" sz="2400" dirty="0" err="1" smtClean="0"/>
              <a:t>systems</a:t>
            </a:r>
            <a:endParaRPr lang="de-DE" sz="2400" dirty="0" smtClean="0"/>
          </a:p>
          <a:p>
            <a:r>
              <a:rPr lang="de-DE" sz="2400" dirty="0" smtClean="0"/>
              <a:t>(</a:t>
            </a:r>
            <a:r>
              <a:rPr lang="de-DE" sz="2400" dirty="0" err="1" smtClean="0"/>
              <a:t>disposal</a:t>
            </a:r>
            <a:r>
              <a:rPr lang="de-DE" sz="2400" dirty="0" smtClean="0"/>
              <a:t> </a:t>
            </a:r>
            <a:r>
              <a:rPr lang="de-DE" sz="2400" dirty="0" err="1" smtClean="0"/>
              <a:t>and</a:t>
            </a:r>
            <a:r>
              <a:rPr lang="de-DE" sz="2400" dirty="0" smtClean="0"/>
              <a:t> </a:t>
            </a:r>
            <a:r>
              <a:rPr lang="de-DE" sz="2400" dirty="0" err="1" smtClean="0"/>
              <a:t>recycling</a:t>
            </a:r>
            <a:r>
              <a:rPr lang="de-DE" sz="2400" dirty="0" smtClean="0"/>
              <a:t> of </a:t>
            </a:r>
            <a:r>
              <a:rPr lang="de-DE" sz="2400" dirty="0" err="1" smtClean="0"/>
              <a:t>photovoltaic-moduls</a:t>
            </a:r>
            <a:r>
              <a:rPr lang="de-DE" sz="2400" dirty="0" smtClean="0"/>
              <a:t>)</a:t>
            </a:r>
          </a:p>
          <a:p>
            <a:pPr>
              <a:buNone/>
            </a:pPr>
            <a:endParaRPr lang="de-DE"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548680"/>
            <a:ext cx="8229600" cy="1143000"/>
          </a:xfrm>
        </p:spPr>
        <p:txBody>
          <a:bodyPr/>
          <a:lstStyle/>
          <a:p>
            <a:r>
              <a:rPr lang="de-DE" dirty="0" err="1" smtClean="0"/>
              <a:t>selected</a:t>
            </a:r>
            <a:r>
              <a:rPr lang="de-DE" dirty="0" smtClean="0"/>
              <a:t> </a:t>
            </a:r>
            <a:r>
              <a:rPr lang="de-DE" dirty="0" err="1" smtClean="0"/>
              <a:t>results</a:t>
            </a:r>
            <a:endParaRPr lang="de-DE" dirty="0"/>
          </a:p>
        </p:txBody>
      </p:sp>
      <p:graphicFrame>
        <p:nvGraphicFramePr>
          <p:cNvPr id="4" name="Inhaltsplatzhalter 3"/>
          <p:cNvGraphicFramePr>
            <a:graphicFrameLocks noGrp="1"/>
          </p:cNvGraphicFramePr>
          <p:nvPr>
            <p:ph idx="1"/>
          </p:nvPr>
        </p:nvGraphicFramePr>
        <p:xfrm>
          <a:off x="539552" y="1700808"/>
          <a:ext cx="8147248" cy="415230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Environment Agency Austria (EAA)</a:t>
            </a:r>
            <a:endParaRPr lang="de-DE" dirty="0"/>
          </a:p>
        </p:txBody>
      </p:sp>
      <p:sp>
        <p:nvSpPr>
          <p:cNvPr id="3" name="Inhaltsplatzhalter 2"/>
          <p:cNvSpPr>
            <a:spLocks noGrp="1"/>
          </p:cNvSpPr>
          <p:nvPr>
            <p:ph idx="1"/>
          </p:nvPr>
        </p:nvSpPr>
        <p:spPr/>
        <p:txBody>
          <a:bodyPr>
            <a:normAutofit fontScale="92500" lnSpcReduction="10000"/>
          </a:bodyPr>
          <a:lstStyle/>
          <a:p>
            <a:r>
              <a:rPr lang="en-US" dirty="0" smtClean="0"/>
              <a:t>The EAA is a major player in environmental consulting, setting standards and developing methods for the sustainable development of society. </a:t>
            </a:r>
          </a:p>
          <a:p>
            <a:r>
              <a:rPr lang="en-US" dirty="0" smtClean="0"/>
              <a:t>founded in 1985, by Environmental Control Act</a:t>
            </a:r>
          </a:p>
          <a:p>
            <a:r>
              <a:rPr lang="en-US" dirty="0" smtClean="0"/>
              <a:t>since, 1999 limited liability company</a:t>
            </a:r>
          </a:p>
          <a:p>
            <a:r>
              <a:rPr lang="en-US" dirty="0" smtClean="0"/>
              <a:t>office is located in </a:t>
            </a:r>
            <a:r>
              <a:rPr lang="en-US" dirty="0" err="1" smtClean="0"/>
              <a:t>vienna</a:t>
            </a:r>
            <a:endParaRPr lang="en-US" dirty="0" smtClean="0"/>
          </a:p>
          <a:p>
            <a:r>
              <a:rPr lang="en-US" dirty="0" smtClean="0"/>
              <a:t>staff 470, (FTE 395), </a:t>
            </a:r>
          </a:p>
          <a:p>
            <a:pPr>
              <a:buNone/>
            </a:pPr>
            <a:r>
              <a:rPr lang="de-DE" sz="1800" dirty="0" smtClean="0">
                <a:latin typeface="Verdana" pitchFamily="34" charset="0"/>
              </a:rPr>
              <a:t>of </a:t>
            </a:r>
            <a:r>
              <a:rPr lang="de-DE" sz="1800" dirty="0" err="1" smtClean="0">
                <a:latin typeface="Verdana" pitchFamily="34" charset="0"/>
              </a:rPr>
              <a:t>whom</a:t>
            </a:r>
            <a:r>
              <a:rPr lang="de-DE" sz="1800" dirty="0" smtClean="0">
                <a:latin typeface="Verdana" pitchFamily="34" charset="0"/>
              </a:rPr>
              <a:t> 68% are </a:t>
            </a:r>
            <a:r>
              <a:rPr lang="de-DE" sz="1800" dirty="0" err="1" smtClean="0">
                <a:latin typeface="Verdana" pitchFamily="34" charset="0"/>
              </a:rPr>
              <a:t>university</a:t>
            </a:r>
            <a:r>
              <a:rPr lang="de-DE" sz="1800" dirty="0" smtClean="0">
                <a:latin typeface="Verdana" pitchFamily="34" charset="0"/>
              </a:rPr>
              <a:t> </a:t>
            </a:r>
            <a:r>
              <a:rPr lang="de-DE" sz="1800" dirty="0" err="1" smtClean="0">
                <a:latin typeface="Verdana" pitchFamily="34" charset="0"/>
              </a:rPr>
              <a:t>graduates</a:t>
            </a:r>
            <a:r>
              <a:rPr lang="de-DE" sz="1800" dirty="0" smtClean="0">
                <a:latin typeface="Verdana" pitchFamily="34" charset="0"/>
              </a:rPr>
              <a:t>, 50% </a:t>
            </a:r>
            <a:r>
              <a:rPr lang="de-DE" sz="1800" dirty="0" err="1" smtClean="0">
                <a:latin typeface="Verdana" pitchFamily="34" charset="0"/>
              </a:rPr>
              <a:t>women</a:t>
            </a:r>
            <a:endParaRPr lang="de-DE" sz="1800" dirty="0" smtClean="0">
              <a:latin typeface="Verdana" pitchFamily="34" charset="0"/>
            </a:endParaRPr>
          </a:p>
          <a:p>
            <a:r>
              <a:rPr lang="de-DE" sz="1800" dirty="0" err="1" smtClean="0">
                <a:latin typeface="Verdana" pitchFamily="34" charset="0"/>
              </a:rPr>
              <a:t>annual</a:t>
            </a:r>
            <a:r>
              <a:rPr lang="de-DE" sz="1800" dirty="0" smtClean="0">
                <a:latin typeface="Verdana" pitchFamily="34" charset="0"/>
              </a:rPr>
              <a:t> </a:t>
            </a:r>
            <a:r>
              <a:rPr lang="de-DE" sz="1800" dirty="0" err="1" smtClean="0">
                <a:latin typeface="Verdana" pitchFamily="34" charset="0"/>
              </a:rPr>
              <a:t>turnover</a:t>
            </a:r>
            <a:r>
              <a:rPr lang="de-DE" sz="1800" dirty="0" smtClean="0">
                <a:latin typeface="Verdana" pitchFamily="34" charset="0"/>
              </a:rPr>
              <a:t>: </a:t>
            </a:r>
            <a:r>
              <a:rPr lang="de-DE" sz="1800" dirty="0" err="1" smtClean="0">
                <a:latin typeface="Verdana" pitchFamily="34" charset="0"/>
              </a:rPr>
              <a:t>approx</a:t>
            </a:r>
            <a:r>
              <a:rPr lang="de-DE" sz="1800" dirty="0" smtClean="0">
                <a:latin typeface="Verdana" pitchFamily="34" charset="0"/>
              </a:rPr>
              <a:t>. 40 </a:t>
            </a:r>
            <a:r>
              <a:rPr lang="de-DE" sz="1800" dirty="0" err="1" smtClean="0">
                <a:latin typeface="Verdana" pitchFamily="34" charset="0"/>
              </a:rPr>
              <a:t>million</a:t>
            </a:r>
            <a:r>
              <a:rPr lang="de-DE" sz="1800" dirty="0" smtClean="0">
                <a:latin typeface="Verdana" pitchFamily="34" charset="0"/>
              </a:rPr>
              <a:t> Euro</a:t>
            </a:r>
          </a:p>
          <a:p>
            <a:pPr algn="ctr">
              <a:buNone/>
            </a:pPr>
            <a:r>
              <a:rPr lang="de-DE" sz="1800" dirty="0" smtClean="0">
                <a:latin typeface="Verdana" pitchFamily="34" charset="0"/>
              </a:rPr>
              <a:t>                             (national </a:t>
            </a:r>
            <a:r>
              <a:rPr lang="de-DE" sz="1800" dirty="0" err="1" smtClean="0">
                <a:latin typeface="Verdana" pitchFamily="34" charset="0"/>
              </a:rPr>
              <a:t>projects</a:t>
            </a:r>
            <a:r>
              <a:rPr lang="de-DE" sz="1800" dirty="0" smtClean="0">
                <a:latin typeface="Verdana" pitchFamily="34" charset="0"/>
              </a:rPr>
              <a:t>: </a:t>
            </a:r>
            <a:r>
              <a:rPr lang="de-DE" sz="1800" dirty="0" err="1" smtClean="0">
                <a:latin typeface="Verdana" pitchFamily="34" charset="0"/>
              </a:rPr>
              <a:t>approx</a:t>
            </a:r>
            <a:r>
              <a:rPr lang="de-DE" sz="1800" dirty="0" smtClean="0">
                <a:latin typeface="Verdana" pitchFamily="34" charset="0"/>
              </a:rPr>
              <a:t>. 32 </a:t>
            </a:r>
            <a:r>
              <a:rPr lang="de-DE" sz="1800" dirty="0" err="1" smtClean="0">
                <a:latin typeface="Verdana" pitchFamily="34" charset="0"/>
              </a:rPr>
              <a:t>million</a:t>
            </a:r>
            <a:r>
              <a:rPr lang="de-DE" sz="1800" dirty="0" smtClean="0">
                <a:latin typeface="Verdana" pitchFamily="34" charset="0"/>
              </a:rPr>
              <a:t> Euro)</a:t>
            </a:r>
          </a:p>
          <a:p>
            <a:pPr algn="ctr">
              <a:buNone/>
            </a:pPr>
            <a:r>
              <a:rPr lang="de-DE" sz="1800" dirty="0" smtClean="0">
                <a:latin typeface="Verdana" pitchFamily="34" charset="0"/>
              </a:rPr>
              <a:t>                                (international </a:t>
            </a:r>
            <a:r>
              <a:rPr lang="de-DE" sz="1800" dirty="0" err="1" smtClean="0">
                <a:latin typeface="Verdana" pitchFamily="34" charset="0"/>
              </a:rPr>
              <a:t>projects</a:t>
            </a:r>
            <a:r>
              <a:rPr lang="de-DE" sz="1800" dirty="0" smtClean="0">
                <a:latin typeface="Verdana" pitchFamily="34" charset="0"/>
              </a:rPr>
              <a:t>: </a:t>
            </a:r>
            <a:r>
              <a:rPr lang="de-DE" sz="1800" dirty="0" err="1" smtClean="0">
                <a:latin typeface="Verdana" pitchFamily="34" charset="0"/>
              </a:rPr>
              <a:t>approx</a:t>
            </a:r>
            <a:r>
              <a:rPr lang="de-DE" sz="1800" dirty="0" smtClean="0">
                <a:latin typeface="Verdana" pitchFamily="34" charset="0"/>
              </a:rPr>
              <a:t>. 8 </a:t>
            </a:r>
            <a:r>
              <a:rPr lang="de-DE" sz="1800" dirty="0" err="1" smtClean="0">
                <a:latin typeface="Verdana" pitchFamily="34" charset="0"/>
              </a:rPr>
              <a:t>million</a:t>
            </a:r>
            <a:r>
              <a:rPr lang="de-DE" sz="1800" dirty="0" smtClean="0">
                <a:latin typeface="Verdana" pitchFamily="34" charset="0"/>
              </a:rPr>
              <a:t> Euro)</a:t>
            </a:r>
          </a:p>
          <a:p>
            <a:pPr>
              <a:buNone/>
            </a:pPr>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nvPr>
        </p:nvGraphicFramePr>
        <p:xfrm>
          <a:off x="467544" y="1484784"/>
          <a:ext cx="8208912" cy="43204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332656"/>
            <a:ext cx="8229600" cy="1143000"/>
          </a:xfrm>
        </p:spPr>
        <p:txBody>
          <a:bodyPr/>
          <a:lstStyle/>
          <a:p>
            <a:r>
              <a:rPr lang="de-DE" dirty="0" smtClean="0"/>
              <a:t>CO</a:t>
            </a:r>
            <a:r>
              <a:rPr lang="de-DE" sz="1400" dirty="0" smtClean="0"/>
              <a:t>2</a:t>
            </a:r>
            <a:r>
              <a:rPr lang="de-DE" dirty="0" smtClean="0"/>
              <a:t>-Savings (W2T)</a:t>
            </a:r>
            <a:endParaRPr lang="de-DE" dirty="0"/>
          </a:p>
        </p:txBody>
      </p:sp>
      <p:graphicFrame>
        <p:nvGraphicFramePr>
          <p:cNvPr id="5" name="Inhaltsplatzhalter 4"/>
          <p:cNvGraphicFramePr>
            <a:graphicFrameLocks noGrp="1"/>
          </p:cNvGraphicFramePr>
          <p:nvPr>
            <p:ph idx="1"/>
          </p:nvPr>
        </p:nvGraphicFramePr>
        <p:xfrm>
          <a:off x="395536" y="1268760"/>
          <a:ext cx="8229600" cy="436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980728"/>
            <a:ext cx="8229600" cy="1144800"/>
          </a:xfrm>
        </p:spPr>
        <p:txBody>
          <a:bodyPr/>
          <a:lstStyle/>
          <a:p>
            <a:r>
              <a:rPr lang="de-DE" dirty="0" err="1" smtClean="0"/>
              <a:t>Discussions</a:t>
            </a:r>
            <a:endParaRPr lang="de-DE" dirty="0"/>
          </a:p>
        </p:txBody>
      </p:sp>
      <p:sp>
        <p:nvSpPr>
          <p:cNvPr id="3" name="Untertitel 2"/>
          <p:cNvSpPr>
            <a:spLocks noGrp="1"/>
          </p:cNvSpPr>
          <p:nvPr>
            <p:ph type="subTitle" idx="1"/>
          </p:nvPr>
        </p:nvSpPr>
        <p:spPr/>
        <p:txBody>
          <a:bodyPr>
            <a:normAutofit/>
          </a:bodyPr>
          <a:lstStyle/>
          <a:p>
            <a:pPr>
              <a:buFont typeface="Arial" pitchFamily="34" charset="0"/>
              <a:buChar char="•"/>
            </a:pPr>
            <a:r>
              <a:rPr lang="de-DE" dirty="0" err="1" smtClean="0"/>
              <a:t>technology</a:t>
            </a:r>
            <a:r>
              <a:rPr lang="de-DE" dirty="0" smtClean="0"/>
              <a:t> development</a:t>
            </a:r>
          </a:p>
          <a:p>
            <a:pPr>
              <a:buFont typeface="Arial" pitchFamily="34" charset="0"/>
              <a:buChar char="•"/>
            </a:pPr>
            <a:r>
              <a:rPr lang="de-DE" dirty="0" smtClean="0"/>
              <a:t>segment approach for scenario building</a:t>
            </a:r>
          </a:p>
          <a:p>
            <a:pPr>
              <a:buFont typeface="Arial" pitchFamily="34" charset="0"/>
              <a:buChar char="•"/>
            </a:pPr>
            <a:r>
              <a:rPr lang="de-DE" dirty="0" smtClean="0"/>
              <a:t>LCA-approach: </a:t>
            </a:r>
            <a:r>
              <a:rPr lang="de-DE" dirty="0" err="1" smtClean="0"/>
              <a:t>system</a:t>
            </a:r>
            <a:r>
              <a:rPr lang="de-DE" dirty="0" smtClean="0"/>
              <a:t> </a:t>
            </a:r>
            <a:r>
              <a:rPr lang="de-DE" dirty="0" err="1" smtClean="0"/>
              <a:t>boundaries</a:t>
            </a:r>
            <a:endParaRPr lang="de-DE" dirty="0" smtClean="0"/>
          </a:p>
          <a:p>
            <a:pPr>
              <a:buFont typeface="Arial" pitchFamily="34" charset="0"/>
              <a:buChar char="•"/>
            </a:pPr>
            <a:r>
              <a:rPr lang="de-DE" dirty="0" err="1" smtClean="0"/>
              <a:t>attributional</a:t>
            </a:r>
            <a:r>
              <a:rPr lang="de-DE" dirty="0" smtClean="0"/>
              <a:t> vs. </a:t>
            </a:r>
            <a:r>
              <a:rPr lang="de-DE" dirty="0" err="1" smtClean="0"/>
              <a:t>consequentional</a:t>
            </a:r>
            <a:r>
              <a:rPr lang="de-DE" dirty="0" smtClean="0"/>
              <a:t> approach?</a:t>
            </a:r>
          </a:p>
          <a:p>
            <a:pPr>
              <a:buFont typeface="Arial" pitchFamily="34" charset="0"/>
              <a:buChar char="•"/>
            </a:pPr>
            <a:r>
              <a:rPr lang="de-DE" dirty="0" smtClean="0"/>
              <a:t>GEMIS </a:t>
            </a:r>
            <a:r>
              <a:rPr lang="de-DE" dirty="0" err="1" smtClean="0"/>
              <a:t>database</a:t>
            </a:r>
            <a:endParaRPr lang="de-DE" dirty="0" smtClean="0"/>
          </a:p>
          <a:p>
            <a:pPr>
              <a:buFont typeface="Arial" pitchFamily="34" charset="0"/>
              <a:buChar char="•"/>
            </a:pPr>
            <a:r>
              <a:rPr lang="de-DE" dirty="0" err="1" smtClean="0"/>
              <a:t>coordination</a:t>
            </a:r>
            <a:r>
              <a:rPr lang="de-DE" dirty="0" smtClean="0"/>
              <a:t> </a:t>
            </a:r>
            <a:r>
              <a:rPr lang="de-DE" dirty="0" err="1" smtClean="0"/>
              <a:t>between</a:t>
            </a:r>
            <a:r>
              <a:rPr lang="de-DE" dirty="0" smtClean="0"/>
              <a:t> </a:t>
            </a:r>
            <a:r>
              <a:rPr lang="de-DE" dirty="0" err="1" smtClean="0"/>
              <a:t>partners</a:t>
            </a:r>
            <a:r>
              <a:rPr lang="de-DE" dirty="0" smtClean="0"/>
              <a:t> (WP5&amp;6) on all </a:t>
            </a:r>
            <a:r>
              <a:rPr lang="de-DE" dirty="0" err="1" smtClean="0"/>
              <a:t>phases</a:t>
            </a:r>
            <a:r>
              <a:rPr lang="de-DE" dirty="0" smtClean="0"/>
              <a:t> of LCA (</a:t>
            </a:r>
            <a:r>
              <a:rPr lang="de-DE" dirty="0" err="1" smtClean="0"/>
              <a:t>slide</a:t>
            </a:r>
            <a:r>
              <a:rPr lang="de-DE" dirty="0" smtClean="0"/>
              <a:t> 17)</a:t>
            </a:r>
          </a:p>
          <a:p>
            <a:pPr>
              <a:buFont typeface="Arial" pitchFamily="34" charset="0"/>
              <a:buChar char="•"/>
            </a:pPr>
            <a:endParaRPr lang="de-DE" sz="2800" dirty="0" smtClean="0"/>
          </a:p>
        </p:txBody>
      </p:sp>
      <p:sp>
        <p:nvSpPr>
          <p:cNvPr id="4" name="Foliennummernplatzhalter 3"/>
          <p:cNvSpPr>
            <a:spLocks noGrp="1"/>
          </p:cNvSpPr>
          <p:nvPr>
            <p:ph type="sldNum" sz="quarter" idx="12"/>
          </p:nvPr>
        </p:nvSpPr>
        <p:spPr/>
        <p:txBody>
          <a:bodyPr/>
          <a:lstStyle/>
          <a:p>
            <a:fld id="{2E6046F0-BA93-4699-83A0-D6120B23834D}" type="slidenum">
              <a:rPr lang="de-DE" smtClean="0">
                <a:solidFill>
                  <a:prstClr val="black">
                    <a:tint val="75000"/>
                  </a:prstClr>
                </a:solidFill>
              </a:rPr>
              <a:pPr/>
              <a:t>22</a:t>
            </a:fld>
            <a:endParaRPr lang="de-DE">
              <a:solidFill>
                <a:prstClr val="black">
                  <a:tint val="75000"/>
                </a:prst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034" y="785794"/>
            <a:ext cx="8229600" cy="1144800"/>
          </a:xfrm>
        </p:spPr>
        <p:txBody>
          <a:bodyPr/>
          <a:lstStyle/>
          <a:p>
            <a:r>
              <a:rPr lang="de-DE" dirty="0" smtClean="0"/>
              <a:t>References </a:t>
            </a:r>
            <a:br>
              <a:rPr lang="de-DE" dirty="0" smtClean="0"/>
            </a:br>
            <a:r>
              <a:rPr lang="de-DE" dirty="0" smtClean="0"/>
              <a:t>(Departement transport &amp; </a:t>
            </a:r>
            <a:r>
              <a:rPr lang="de-DE" dirty="0" err="1" smtClean="0"/>
              <a:t>noise</a:t>
            </a:r>
            <a:r>
              <a:rPr lang="de-DE" dirty="0" smtClean="0"/>
              <a:t>)</a:t>
            </a:r>
            <a:endParaRPr lang="de-DE" dirty="0"/>
          </a:p>
        </p:txBody>
      </p:sp>
      <p:sp>
        <p:nvSpPr>
          <p:cNvPr id="4" name="Foliennummernplatzhalter 3"/>
          <p:cNvSpPr>
            <a:spLocks noGrp="1"/>
          </p:cNvSpPr>
          <p:nvPr>
            <p:ph type="sldNum" sz="quarter" idx="12"/>
          </p:nvPr>
        </p:nvSpPr>
        <p:spPr/>
        <p:txBody>
          <a:bodyPr/>
          <a:lstStyle/>
          <a:p>
            <a:fld id="{2E6046F0-BA93-4699-83A0-D6120B23834D}" type="slidenum">
              <a:rPr lang="de-DE" smtClean="0">
                <a:solidFill>
                  <a:prstClr val="black">
                    <a:tint val="75000"/>
                  </a:prstClr>
                </a:solidFill>
              </a:rPr>
              <a:pPr/>
              <a:t>3</a:t>
            </a:fld>
            <a:endParaRPr lang="de-DE">
              <a:solidFill>
                <a:prstClr val="black">
                  <a:tint val="75000"/>
                </a:prstClr>
              </a:solidFill>
            </a:endParaRPr>
          </a:p>
        </p:txBody>
      </p:sp>
      <p:sp>
        <p:nvSpPr>
          <p:cNvPr id="6" name="Untertitel 2"/>
          <p:cNvSpPr>
            <a:spLocks noGrp="1"/>
          </p:cNvSpPr>
          <p:nvPr>
            <p:ph type="subTitle" idx="1"/>
          </p:nvPr>
        </p:nvSpPr>
        <p:spPr>
          <a:xfrm>
            <a:off x="445958" y="2188799"/>
            <a:ext cx="8229600" cy="3760481"/>
          </a:xfrm>
        </p:spPr>
        <p:txBody>
          <a:bodyPr>
            <a:normAutofit fontScale="85000" lnSpcReduction="20000"/>
          </a:bodyPr>
          <a:lstStyle/>
          <a:p>
            <a:pPr>
              <a:buFont typeface="Arial" pitchFamily="34" charset="0"/>
              <a:buChar char="•"/>
            </a:pPr>
            <a:r>
              <a:rPr lang="de-DE" dirty="0" smtClean="0"/>
              <a:t> </a:t>
            </a:r>
            <a:r>
              <a:rPr lang="de-DE" b="1" dirty="0" smtClean="0"/>
              <a:t>ELMAR</a:t>
            </a:r>
            <a:r>
              <a:rPr lang="de-DE" dirty="0" smtClean="0"/>
              <a:t> </a:t>
            </a:r>
            <a:r>
              <a:rPr lang="de-DE" dirty="0" err="1" smtClean="0"/>
              <a:t>together</a:t>
            </a:r>
            <a:r>
              <a:rPr lang="de-DE" dirty="0" smtClean="0"/>
              <a:t> with IHS: </a:t>
            </a:r>
          </a:p>
          <a:p>
            <a:r>
              <a:rPr lang="de-DE" dirty="0" smtClean="0"/>
              <a:t>market potential for new car registrations in </a:t>
            </a:r>
            <a:r>
              <a:rPr lang="de-DE" dirty="0" err="1" smtClean="0"/>
              <a:t>vienna</a:t>
            </a:r>
            <a:r>
              <a:rPr lang="de-DE" dirty="0" smtClean="0"/>
              <a:t> </a:t>
            </a:r>
            <a:r>
              <a:rPr lang="de-DE" dirty="0" err="1" smtClean="0"/>
              <a:t>and</a:t>
            </a:r>
            <a:r>
              <a:rPr lang="de-DE" dirty="0" smtClean="0"/>
              <a:t> </a:t>
            </a:r>
            <a:r>
              <a:rPr lang="de-DE" dirty="0" err="1" smtClean="0"/>
              <a:t>its</a:t>
            </a:r>
            <a:r>
              <a:rPr lang="de-DE" dirty="0" smtClean="0"/>
              <a:t> </a:t>
            </a:r>
            <a:r>
              <a:rPr lang="de-DE" dirty="0" err="1" smtClean="0"/>
              <a:t>surroundings</a:t>
            </a:r>
            <a:r>
              <a:rPr lang="de-DE" dirty="0" smtClean="0"/>
              <a:t> (EV, PHEV, HEV, E85, CNG, CV) </a:t>
            </a:r>
            <a:r>
              <a:rPr lang="de-DE" dirty="0" err="1" smtClean="0"/>
              <a:t>and</a:t>
            </a:r>
            <a:r>
              <a:rPr lang="de-DE" dirty="0" smtClean="0"/>
              <a:t> environmental </a:t>
            </a:r>
            <a:r>
              <a:rPr lang="de-DE" dirty="0" err="1" smtClean="0"/>
              <a:t>effects</a:t>
            </a:r>
            <a:r>
              <a:rPr lang="de-DE" dirty="0" smtClean="0"/>
              <a:t> (</a:t>
            </a:r>
            <a:r>
              <a:rPr lang="de-DE" dirty="0" err="1" smtClean="0"/>
              <a:t>ghg</a:t>
            </a:r>
            <a:r>
              <a:rPr lang="de-DE" dirty="0" smtClean="0"/>
              <a:t>-emissions direct </a:t>
            </a:r>
            <a:r>
              <a:rPr lang="de-DE" dirty="0" err="1" smtClean="0"/>
              <a:t>and</a:t>
            </a:r>
            <a:r>
              <a:rPr lang="de-DE" dirty="0" smtClean="0"/>
              <a:t> upstream)</a:t>
            </a:r>
          </a:p>
          <a:p>
            <a:pPr>
              <a:buFont typeface="Arial" pitchFamily="34" charset="0"/>
              <a:buChar char="•"/>
            </a:pPr>
            <a:r>
              <a:rPr lang="de-DE" b="1" dirty="0" smtClean="0"/>
              <a:t> LCA-PLUS</a:t>
            </a:r>
          </a:p>
          <a:p>
            <a:r>
              <a:rPr lang="de-DE" dirty="0" smtClean="0"/>
              <a:t>Life Cycle Assessment for different powertrain options. (HEV, PHEV, CV, E85, CNG, </a:t>
            </a:r>
            <a:r>
              <a:rPr lang="de-DE" dirty="0" err="1" smtClean="0"/>
              <a:t>fuell</a:t>
            </a:r>
            <a:r>
              <a:rPr lang="de-DE" dirty="0" smtClean="0"/>
              <a:t> </a:t>
            </a:r>
            <a:r>
              <a:rPr lang="de-DE" dirty="0" err="1" smtClean="0"/>
              <a:t>cell</a:t>
            </a:r>
            <a:r>
              <a:rPr lang="de-DE" dirty="0" smtClean="0"/>
              <a:t> </a:t>
            </a:r>
            <a:r>
              <a:rPr lang="de-DE" dirty="0" err="1" smtClean="0"/>
              <a:t>and</a:t>
            </a:r>
            <a:r>
              <a:rPr lang="de-DE" dirty="0" smtClean="0"/>
              <a:t> hydrogen </a:t>
            </a:r>
            <a:r>
              <a:rPr lang="de-DE" dirty="0" err="1" smtClean="0"/>
              <a:t>from</a:t>
            </a:r>
            <a:r>
              <a:rPr lang="de-DE" dirty="0" smtClean="0"/>
              <a:t> </a:t>
            </a:r>
            <a:r>
              <a:rPr lang="de-DE" dirty="0" err="1" smtClean="0"/>
              <a:t>renweable</a:t>
            </a:r>
            <a:r>
              <a:rPr lang="de-DE" dirty="0" smtClean="0"/>
              <a:t> </a:t>
            </a:r>
            <a:r>
              <a:rPr lang="de-DE" dirty="0" err="1" smtClean="0"/>
              <a:t>electrolysis</a:t>
            </a:r>
            <a:r>
              <a:rPr lang="de-DE" dirty="0" smtClean="0"/>
              <a:t>). </a:t>
            </a:r>
          </a:p>
          <a:p>
            <a:pPr>
              <a:buFont typeface="Arial" pitchFamily="34" charset="0"/>
              <a:buChar char="•"/>
            </a:pPr>
            <a:r>
              <a:rPr lang="de-DE" b="1" dirty="0" smtClean="0"/>
              <a:t> APSTAP</a:t>
            </a:r>
          </a:p>
          <a:p>
            <a:r>
              <a:rPr lang="de-DE" dirty="0" smtClean="0"/>
              <a:t>Alternative Propulsion System Technology </a:t>
            </a:r>
            <a:r>
              <a:rPr lang="de-DE" dirty="0" err="1" smtClean="0"/>
              <a:t>Application</a:t>
            </a:r>
            <a:r>
              <a:rPr lang="de-DE" dirty="0" smtClean="0"/>
              <a:t>: development of an upstream emission calculator for the (A3PS) </a:t>
            </a:r>
            <a:r>
              <a:rPr lang="de-DE" dirty="0" err="1" smtClean="0"/>
              <a:t>platform</a:t>
            </a:r>
            <a:r>
              <a:rPr lang="de-DE" dirty="0" smtClean="0"/>
              <a:t>. </a:t>
            </a:r>
          </a:p>
          <a:p>
            <a:pPr>
              <a:buFont typeface="Arial" pitchFamily="34" charset="0"/>
              <a:buChar char="•"/>
            </a:pPr>
            <a:r>
              <a:rPr lang="de-DE" b="1" dirty="0" smtClean="0"/>
              <a:t> Scenarios for </a:t>
            </a:r>
            <a:r>
              <a:rPr lang="de-DE" b="1" dirty="0" err="1" smtClean="0"/>
              <a:t>Electromobility</a:t>
            </a:r>
            <a:r>
              <a:rPr lang="de-DE" b="1" dirty="0" smtClean="0"/>
              <a:t> in Austria (2010)</a:t>
            </a:r>
          </a:p>
          <a:p>
            <a:r>
              <a:rPr lang="de-DE" dirty="0" err="1" smtClean="0"/>
              <a:t>various</a:t>
            </a:r>
            <a:r>
              <a:rPr lang="de-DE" dirty="0" smtClean="0"/>
              <a:t> </a:t>
            </a:r>
            <a:r>
              <a:rPr lang="de-DE" dirty="0" err="1" smtClean="0"/>
              <a:t>scenarios</a:t>
            </a:r>
            <a:r>
              <a:rPr lang="de-DE" dirty="0" smtClean="0"/>
              <a:t> for the </a:t>
            </a:r>
            <a:r>
              <a:rPr lang="de-DE" dirty="0" err="1" smtClean="0"/>
              <a:t>indtroduction</a:t>
            </a:r>
            <a:r>
              <a:rPr lang="de-DE" dirty="0" smtClean="0"/>
              <a:t> of </a:t>
            </a:r>
            <a:r>
              <a:rPr lang="de-DE" dirty="0" err="1" smtClean="0"/>
              <a:t>electromobility</a:t>
            </a:r>
            <a:r>
              <a:rPr lang="de-DE" dirty="0" smtClean="0"/>
              <a:t> &amp; environmental </a:t>
            </a:r>
            <a:r>
              <a:rPr lang="de-DE" dirty="0" err="1" smtClean="0"/>
              <a:t>effects</a:t>
            </a:r>
            <a:r>
              <a:rPr lang="de-DE" dirty="0" smtClean="0"/>
              <a:t> on behalf of Verbund. </a:t>
            </a:r>
          </a:p>
          <a:p>
            <a:endParaRPr lang="de-DE" dirty="0" smtClean="0"/>
          </a:p>
          <a:p>
            <a:endParaRPr lang="de-DE" dirty="0" smtClean="0"/>
          </a:p>
          <a:p>
            <a:endParaRPr lang="de-DE"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The EEA-Model for scenario building in </a:t>
            </a:r>
            <a:r>
              <a:rPr lang="de-DE" sz="2400" dirty="0" err="1" smtClean="0"/>
              <a:t>the</a:t>
            </a:r>
            <a:r>
              <a:rPr lang="de-DE" sz="2400" dirty="0" smtClean="0"/>
              <a:t> Austrian transport </a:t>
            </a:r>
            <a:r>
              <a:rPr lang="de-DE" sz="2400" dirty="0" err="1" smtClean="0"/>
              <a:t>sector</a:t>
            </a:r>
            <a:endParaRPr lang="de-DE" dirty="0"/>
          </a:p>
        </p:txBody>
      </p:sp>
      <p:sp>
        <p:nvSpPr>
          <p:cNvPr id="3" name="Inhaltsplatzhalter 2"/>
          <p:cNvSpPr>
            <a:spLocks noGrp="1"/>
          </p:cNvSpPr>
          <p:nvPr>
            <p:ph idx="1"/>
          </p:nvPr>
        </p:nvSpPr>
        <p:spPr/>
        <p:txBody>
          <a:bodyPr>
            <a:normAutofit fontScale="85000" lnSpcReduction="10000"/>
          </a:bodyPr>
          <a:lstStyle/>
          <a:p>
            <a:r>
              <a:rPr lang="de-AT" dirty="0" smtClean="0"/>
              <a:t>EEA-Model </a:t>
            </a:r>
            <a:r>
              <a:rPr lang="de-AT" dirty="0" err="1" smtClean="0"/>
              <a:t>from</a:t>
            </a:r>
            <a:r>
              <a:rPr lang="de-AT" dirty="0" smtClean="0"/>
              <a:t> Umweltbundesamt </a:t>
            </a:r>
            <a:r>
              <a:rPr lang="de-AT" dirty="0" err="1" smtClean="0"/>
              <a:t>is</a:t>
            </a:r>
            <a:r>
              <a:rPr lang="de-AT" dirty="0" smtClean="0"/>
              <a:t> </a:t>
            </a:r>
            <a:r>
              <a:rPr lang="de-AT" dirty="0" err="1" smtClean="0"/>
              <a:t>based</a:t>
            </a:r>
            <a:r>
              <a:rPr lang="de-AT" dirty="0" smtClean="0"/>
              <a:t> on </a:t>
            </a:r>
            <a:r>
              <a:rPr lang="de-AT" dirty="0" err="1" smtClean="0"/>
              <a:t>the</a:t>
            </a:r>
            <a:r>
              <a:rPr lang="de-AT" dirty="0" smtClean="0"/>
              <a:t> global </a:t>
            </a:r>
            <a:r>
              <a:rPr lang="de-AT" dirty="0" err="1" smtClean="0"/>
              <a:t>results</a:t>
            </a:r>
            <a:r>
              <a:rPr lang="de-AT" dirty="0" smtClean="0"/>
              <a:t> </a:t>
            </a:r>
            <a:r>
              <a:rPr lang="de-AT" dirty="0" err="1" smtClean="0"/>
              <a:t>from</a:t>
            </a:r>
            <a:r>
              <a:rPr lang="de-AT" dirty="0" smtClean="0"/>
              <a:t> GLOBEMI Model (Transport Volume Model </a:t>
            </a:r>
            <a:r>
              <a:rPr lang="de-AT" dirty="0" err="1" smtClean="0"/>
              <a:t>by</a:t>
            </a:r>
            <a:r>
              <a:rPr lang="de-AT" dirty="0" smtClean="0"/>
              <a:t> TU-Graz), </a:t>
            </a:r>
            <a:r>
              <a:rPr lang="de-AT" dirty="0" err="1" smtClean="0"/>
              <a:t>which</a:t>
            </a:r>
            <a:r>
              <a:rPr lang="de-AT" dirty="0" smtClean="0"/>
              <a:t> </a:t>
            </a:r>
            <a:r>
              <a:rPr lang="de-AT" dirty="0" err="1" smtClean="0"/>
              <a:t>is</a:t>
            </a:r>
            <a:r>
              <a:rPr lang="de-AT" dirty="0" smtClean="0"/>
              <a:t> </a:t>
            </a:r>
            <a:r>
              <a:rPr lang="de-AT" dirty="0" err="1" smtClean="0"/>
              <a:t>used</a:t>
            </a:r>
            <a:r>
              <a:rPr lang="de-AT" dirty="0" smtClean="0"/>
              <a:t> </a:t>
            </a:r>
            <a:r>
              <a:rPr lang="de-AT" dirty="0" err="1" smtClean="0"/>
              <a:t>for</a:t>
            </a:r>
            <a:r>
              <a:rPr lang="de-AT" dirty="0" smtClean="0"/>
              <a:t> </a:t>
            </a:r>
            <a:r>
              <a:rPr lang="de-AT" dirty="0" err="1" smtClean="0"/>
              <a:t>calculating</a:t>
            </a:r>
            <a:r>
              <a:rPr lang="de-AT" dirty="0" smtClean="0"/>
              <a:t> Austrian Emission </a:t>
            </a:r>
            <a:r>
              <a:rPr lang="de-AT" dirty="0" err="1" smtClean="0"/>
              <a:t>Inventory</a:t>
            </a:r>
            <a:r>
              <a:rPr lang="de-AT" dirty="0" smtClean="0"/>
              <a:t>. </a:t>
            </a:r>
            <a:r>
              <a:rPr lang="de-AT" dirty="0" err="1" smtClean="0"/>
              <a:t>Historic</a:t>
            </a:r>
            <a:r>
              <a:rPr lang="de-AT" dirty="0" smtClean="0"/>
              <a:t> </a:t>
            </a:r>
            <a:r>
              <a:rPr lang="de-AT" dirty="0" err="1" smtClean="0"/>
              <a:t>data</a:t>
            </a:r>
            <a:r>
              <a:rPr lang="de-AT" dirty="0" smtClean="0"/>
              <a:t> </a:t>
            </a:r>
            <a:r>
              <a:rPr lang="de-AT" dirty="0" err="1" smtClean="0"/>
              <a:t>and</a:t>
            </a:r>
            <a:r>
              <a:rPr lang="de-AT" dirty="0" smtClean="0"/>
              <a:t> </a:t>
            </a:r>
            <a:r>
              <a:rPr lang="de-AT" dirty="0" err="1" smtClean="0"/>
              <a:t>projections</a:t>
            </a:r>
            <a:r>
              <a:rPr lang="de-AT" dirty="0" smtClean="0"/>
              <a:t> </a:t>
            </a:r>
            <a:r>
              <a:rPr lang="de-AT" dirty="0" err="1" smtClean="0"/>
              <a:t>are</a:t>
            </a:r>
            <a:r>
              <a:rPr lang="de-AT" dirty="0" smtClean="0"/>
              <a:t> </a:t>
            </a:r>
            <a:r>
              <a:rPr lang="de-AT" dirty="0" err="1" smtClean="0"/>
              <a:t>used</a:t>
            </a:r>
            <a:r>
              <a:rPr lang="de-AT" dirty="0" smtClean="0"/>
              <a:t> </a:t>
            </a:r>
            <a:r>
              <a:rPr lang="de-AT" dirty="0" err="1" smtClean="0"/>
              <a:t>for</a:t>
            </a:r>
            <a:r>
              <a:rPr lang="de-AT" dirty="0" smtClean="0"/>
              <a:t> </a:t>
            </a:r>
            <a:r>
              <a:rPr lang="de-AT" dirty="0" err="1" smtClean="0"/>
              <a:t>modeling</a:t>
            </a:r>
            <a:r>
              <a:rPr lang="de-AT" dirty="0" smtClean="0"/>
              <a:t> </a:t>
            </a:r>
            <a:r>
              <a:rPr lang="de-AT" dirty="0" err="1" smtClean="0"/>
              <a:t>specific</a:t>
            </a:r>
            <a:r>
              <a:rPr lang="de-AT" dirty="0" smtClean="0"/>
              <a:t> </a:t>
            </a:r>
            <a:r>
              <a:rPr lang="de-AT" dirty="0" err="1" smtClean="0"/>
              <a:t>periods</a:t>
            </a:r>
            <a:r>
              <a:rPr lang="de-AT" dirty="0" smtClean="0"/>
              <a:t>.</a:t>
            </a:r>
          </a:p>
          <a:p>
            <a:r>
              <a:rPr lang="de-AT" dirty="0" smtClean="0"/>
              <a:t>Main </a:t>
            </a:r>
            <a:r>
              <a:rPr lang="de-AT" dirty="0" err="1" smtClean="0"/>
              <a:t>difference</a:t>
            </a:r>
            <a:r>
              <a:rPr lang="de-AT" dirty="0" smtClean="0"/>
              <a:t>/</a:t>
            </a:r>
            <a:r>
              <a:rPr lang="de-AT" dirty="0" err="1" smtClean="0"/>
              <a:t>adaption</a:t>
            </a:r>
            <a:r>
              <a:rPr lang="de-AT" dirty="0" smtClean="0"/>
              <a:t> </a:t>
            </a:r>
            <a:r>
              <a:rPr lang="de-AT" dirty="0" err="1" smtClean="0"/>
              <a:t>for</a:t>
            </a:r>
            <a:r>
              <a:rPr lang="de-AT" dirty="0" smtClean="0"/>
              <a:t> DEFINE Project:</a:t>
            </a:r>
          </a:p>
          <a:p>
            <a:pPr lvl="1"/>
            <a:r>
              <a:rPr lang="de-AT" dirty="0" smtClean="0"/>
              <a:t>GLOBEMI: Emission Class </a:t>
            </a:r>
            <a:r>
              <a:rPr lang="de-AT" dirty="0" err="1" smtClean="0"/>
              <a:t>and</a:t>
            </a:r>
            <a:r>
              <a:rPr lang="de-AT" dirty="0" smtClean="0"/>
              <a:t> </a:t>
            </a:r>
            <a:r>
              <a:rPr lang="de-AT" dirty="0" err="1" smtClean="0"/>
              <a:t>Capacity</a:t>
            </a:r>
            <a:r>
              <a:rPr lang="de-AT" dirty="0" smtClean="0"/>
              <a:t> </a:t>
            </a:r>
            <a:r>
              <a:rPr lang="de-AT" dirty="0" err="1" smtClean="0"/>
              <a:t>based</a:t>
            </a:r>
            <a:r>
              <a:rPr lang="de-AT" dirty="0" smtClean="0"/>
              <a:t> </a:t>
            </a:r>
            <a:r>
              <a:rPr lang="de-AT" dirty="0" err="1" smtClean="0"/>
              <a:t>approach</a:t>
            </a:r>
            <a:endParaRPr lang="de-AT" dirty="0" smtClean="0"/>
          </a:p>
          <a:p>
            <a:pPr lvl="1"/>
            <a:r>
              <a:rPr lang="de-AT" dirty="0" smtClean="0"/>
              <a:t>EEA Model: </a:t>
            </a:r>
            <a:r>
              <a:rPr lang="de-AT" dirty="0" err="1" smtClean="0"/>
              <a:t>Vehicle</a:t>
            </a:r>
            <a:r>
              <a:rPr lang="de-AT" dirty="0" smtClean="0"/>
              <a:t> Segment </a:t>
            </a:r>
            <a:r>
              <a:rPr lang="de-AT" dirty="0" err="1" smtClean="0"/>
              <a:t>based</a:t>
            </a:r>
            <a:r>
              <a:rPr lang="de-AT" dirty="0" smtClean="0"/>
              <a:t> </a:t>
            </a:r>
            <a:r>
              <a:rPr lang="de-AT" dirty="0" err="1" smtClean="0"/>
              <a:t>approach</a:t>
            </a:r>
            <a:r>
              <a:rPr lang="de-AT" dirty="0" smtClean="0"/>
              <a:t>, </a:t>
            </a:r>
            <a:r>
              <a:rPr lang="de-AT" dirty="0" err="1" smtClean="0"/>
              <a:t>taking</a:t>
            </a:r>
            <a:r>
              <a:rPr lang="de-AT" dirty="0" smtClean="0"/>
              <a:t> </a:t>
            </a:r>
            <a:r>
              <a:rPr lang="de-AT" dirty="0" err="1" smtClean="0"/>
              <a:t>into</a:t>
            </a:r>
            <a:r>
              <a:rPr lang="de-AT" dirty="0" smtClean="0"/>
              <a:t> </a:t>
            </a:r>
            <a:r>
              <a:rPr lang="de-AT" dirty="0" err="1" smtClean="0"/>
              <a:t>consideration</a:t>
            </a:r>
            <a:r>
              <a:rPr lang="de-AT" dirty="0" smtClean="0"/>
              <a:t> </a:t>
            </a:r>
            <a:r>
              <a:rPr lang="de-AT" dirty="0" err="1" smtClean="0"/>
              <a:t>available</a:t>
            </a:r>
            <a:r>
              <a:rPr lang="de-AT" dirty="0" smtClean="0"/>
              <a:t> alternative </a:t>
            </a:r>
            <a:r>
              <a:rPr lang="de-AT" dirty="0" err="1" smtClean="0"/>
              <a:t>powertrain</a:t>
            </a:r>
            <a:r>
              <a:rPr lang="de-AT" dirty="0" smtClean="0"/>
              <a:t> </a:t>
            </a:r>
            <a:r>
              <a:rPr lang="de-AT" dirty="0" err="1" smtClean="0"/>
              <a:t>options</a:t>
            </a:r>
            <a:r>
              <a:rPr lang="de-AT" dirty="0" smtClean="0"/>
              <a:t> per </a:t>
            </a:r>
            <a:r>
              <a:rPr lang="de-AT" dirty="0" err="1" smtClean="0"/>
              <a:t>vehicle</a:t>
            </a:r>
            <a:r>
              <a:rPr lang="de-AT" dirty="0" smtClean="0"/>
              <a:t> </a:t>
            </a:r>
            <a:r>
              <a:rPr lang="de-AT" dirty="0" err="1" smtClean="0"/>
              <a:t>segment</a:t>
            </a:r>
            <a:r>
              <a:rPr lang="de-AT" dirty="0" smtClean="0"/>
              <a:t>. Segment </a:t>
            </a:r>
            <a:r>
              <a:rPr lang="de-AT" dirty="0" err="1" smtClean="0"/>
              <a:t>specific</a:t>
            </a:r>
            <a:r>
              <a:rPr lang="de-AT" dirty="0" smtClean="0"/>
              <a:t> </a:t>
            </a:r>
            <a:r>
              <a:rPr lang="de-AT" dirty="0" err="1" smtClean="0"/>
              <a:t>market</a:t>
            </a:r>
            <a:r>
              <a:rPr lang="de-AT" dirty="0" smtClean="0"/>
              <a:t> </a:t>
            </a:r>
            <a:r>
              <a:rPr lang="de-AT" dirty="0" err="1" smtClean="0"/>
              <a:t>is</a:t>
            </a:r>
            <a:r>
              <a:rPr lang="de-AT" dirty="0" smtClean="0"/>
              <a:t> </a:t>
            </a:r>
            <a:r>
              <a:rPr lang="de-AT" dirty="0" err="1" smtClean="0"/>
              <a:t>defined</a:t>
            </a:r>
            <a:r>
              <a:rPr lang="de-AT" dirty="0" smtClean="0"/>
              <a:t> via </a:t>
            </a:r>
            <a:r>
              <a:rPr lang="de-AT" dirty="0" err="1" smtClean="0"/>
              <a:t>reference</a:t>
            </a:r>
            <a:r>
              <a:rPr lang="de-AT" dirty="0" smtClean="0"/>
              <a:t> </a:t>
            </a:r>
            <a:r>
              <a:rPr lang="de-AT" dirty="0" err="1" smtClean="0"/>
              <a:t>vehicles</a:t>
            </a:r>
            <a:r>
              <a:rPr lang="de-AT" dirty="0" smtClean="0"/>
              <a:t> </a:t>
            </a:r>
            <a:r>
              <a:rPr lang="de-AT" dirty="0" err="1" smtClean="0"/>
              <a:t>and</a:t>
            </a:r>
            <a:r>
              <a:rPr lang="de-AT" dirty="0" smtClean="0"/>
              <a:t> alternative </a:t>
            </a:r>
            <a:r>
              <a:rPr lang="de-AT" dirty="0" err="1" smtClean="0"/>
              <a:t>powertrain</a:t>
            </a:r>
            <a:r>
              <a:rPr lang="de-AT" dirty="0" smtClean="0"/>
              <a:t> </a:t>
            </a:r>
            <a:r>
              <a:rPr lang="de-AT" dirty="0" err="1" smtClean="0"/>
              <a:t>options</a:t>
            </a:r>
            <a:r>
              <a:rPr lang="de-AT" dirty="0" smtClean="0"/>
              <a:t>.</a:t>
            </a:r>
          </a:p>
          <a:p>
            <a:r>
              <a:rPr lang="en-US" dirty="0"/>
              <a:t>The segment-and vehicle-specific </a:t>
            </a:r>
            <a:r>
              <a:rPr lang="en-US" dirty="0" smtClean="0"/>
              <a:t>view </a:t>
            </a:r>
            <a:r>
              <a:rPr lang="en-US" dirty="0"/>
              <a:t>allows for greater accuracy in terms of emissions and energy balances </a:t>
            </a:r>
            <a:r>
              <a:rPr lang="en-US" dirty="0" smtClean="0"/>
              <a:t>allocated at annual new vehicle registrations at segment specific level.</a:t>
            </a:r>
            <a:endParaRPr lang="de-DE" dirty="0"/>
          </a:p>
          <a:p>
            <a:endParaRPr lang="de-DE" dirty="0"/>
          </a:p>
        </p:txBody>
      </p:sp>
    </p:spTree>
    <p:extLst>
      <p:ext uri="{BB962C8B-B14F-4D97-AF65-F5344CB8AC3E}">
        <p14:creationId xmlns:p14="http://schemas.microsoft.com/office/powerpoint/2010/main" val="1411185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de-DE" sz="2000" dirty="0" smtClean="0"/>
              <a:t>Baseline: Road Transport </a:t>
            </a:r>
            <a:r>
              <a:rPr lang="de-DE" sz="2000" dirty="0"/>
              <a:t>Model GLOBEMI (Input </a:t>
            </a:r>
            <a:r>
              <a:rPr lang="de-DE" sz="2000" dirty="0" err="1"/>
              <a:t>for</a:t>
            </a:r>
            <a:r>
              <a:rPr lang="de-DE" sz="2000" dirty="0"/>
              <a:t> EEA-Model)</a:t>
            </a:r>
            <a:endParaRPr lang="de-DE" sz="2000" dirty="0" smtClean="0"/>
          </a:p>
        </p:txBody>
      </p:sp>
      <p:sp>
        <p:nvSpPr>
          <p:cNvPr id="22" name="AutoShape 5" descr="25%"/>
          <p:cNvSpPr>
            <a:spLocks noChangeArrowheads="1"/>
          </p:cNvSpPr>
          <p:nvPr/>
        </p:nvSpPr>
        <p:spPr bwMode="auto">
          <a:xfrm>
            <a:off x="3119933" y="1700808"/>
            <a:ext cx="3121025" cy="936625"/>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de-DE" sz="2000" b="1" dirty="0">
                <a:solidFill>
                  <a:srgbClr val="FF0000"/>
                </a:solidFill>
                <a:latin typeface="Verdana" pitchFamily="34" charset="0"/>
              </a:rPr>
              <a:t>Modul 1:</a:t>
            </a:r>
            <a:r>
              <a:rPr lang="de-DE" sz="2000" dirty="0">
                <a:latin typeface="Verdana" pitchFamily="34" charset="0"/>
              </a:rPr>
              <a:t> </a:t>
            </a:r>
            <a:r>
              <a:rPr lang="de-DE" sz="2000" dirty="0" err="1">
                <a:latin typeface="Verdana" pitchFamily="34" charset="0"/>
              </a:rPr>
              <a:t>Vehicle</a:t>
            </a:r>
            <a:r>
              <a:rPr lang="de-DE" sz="2000" dirty="0">
                <a:latin typeface="Verdana" pitchFamily="34" charset="0"/>
              </a:rPr>
              <a:t> stock</a:t>
            </a:r>
          </a:p>
        </p:txBody>
      </p:sp>
      <p:sp>
        <p:nvSpPr>
          <p:cNvPr id="23" name="AutoShape 6" descr="25%"/>
          <p:cNvSpPr>
            <a:spLocks noChangeArrowheads="1"/>
          </p:cNvSpPr>
          <p:nvPr/>
        </p:nvSpPr>
        <p:spPr bwMode="auto">
          <a:xfrm>
            <a:off x="6828631" y="4019638"/>
            <a:ext cx="2303462" cy="935037"/>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de-DE" sz="2000" b="1" dirty="0">
                <a:solidFill>
                  <a:srgbClr val="FF0000"/>
                </a:solidFill>
                <a:latin typeface="Verdana" pitchFamily="34" charset="0"/>
              </a:rPr>
              <a:t>Modul 5:</a:t>
            </a:r>
            <a:endParaRPr lang="de-DE" sz="2000" dirty="0">
              <a:latin typeface="Verdana" pitchFamily="34" charset="0"/>
            </a:endParaRPr>
          </a:p>
          <a:p>
            <a:r>
              <a:rPr lang="de-DE" sz="1800" dirty="0">
                <a:latin typeface="Verdana" pitchFamily="34" charset="0"/>
              </a:rPr>
              <a:t>Fuel </a:t>
            </a:r>
            <a:r>
              <a:rPr lang="de-DE" sz="1800" dirty="0" err="1">
                <a:latin typeface="Verdana" pitchFamily="34" charset="0"/>
              </a:rPr>
              <a:t>sold</a:t>
            </a:r>
            <a:endParaRPr lang="de-DE" sz="1800" dirty="0">
              <a:latin typeface="Verdana" pitchFamily="34" charset="0"/>
            </a:endParaRPr>
          </a:p>
        </p:txBody>
      </p:sp>
      <p:sp>
        <p:nvSpPr>
          <p:cNvPr id="24" name="AutoShape 7"/>
          <p:cNvSpPr>
            <a:spLocks noChangeArrowheads="1"/>
          </p:cNvSpPr>
          <p:nvPr/>
        </p:nvSpPr>
        <p:spPr bwMode="auto">
          <a:xfrm>
            <a:off x="3359645" y="2924771"/>
            <a:ext cx="2617788" cy="863600"/>
          </a:xfrm>
          <a:prstGeom prst="roundRect">
            <a:avLst>
              <a:gd name="adj" fmla="val 16667"/>
            </a:avLst>
          </a:prstGeom>
          <a:solidFill>
            <a:schemeClr val="accent1"/>
          </a:solidFill>
          <a:ln w="9525">
            <a:solidFill>
              <a:schemeClr val="tx1"/>
            </a:solidFill>
            <a:round/>
            <a:headEnd/>
            <a:tailEnd/>
          </a:ln>
        </p:spPr>
        <p:txBody>
          <a:bodyPr wrap="none" anchor="ctr"/>
          <a:lstStyle/>
          <a:p>
            <a:r>
              <a:rPr lang="de-DE" b="1" dirty="0">
                <a:solidFill>
                  <a:srgbClr val="FF0000"/>
                </a:solidFill>
                <a:latin typeface="Verdana" pitchFamily="34" charset="0"/>
              </a:rPr>
              <a:t>Modul 2:</a:t>
            </a:r>
            <a:r>
              <a:rPr lang="de-DE" dirty="0">
                <a:latin typeface="Verdana" pitchFamily="34" charset="0"/>
              </a:rPr>
              <a:t> </a:t>
            </a:r>
          </a:p>
          <a:p>
            <a:r>
              <a:rPr lang="de-DE" dirty="0">
                <a:latin typeface="Verdana" pitchFamily="34" charset="0"/>
              </a:rPr>
              <a:t>Transport </a:t>
            </a:r>
          </a:p>
          <a:p>
            <a:r>
              <a:rPr lang="de-DE" dirty="0" err="1">
                <a:latin typeface="Verdana" pitchFamily="34" charset="0"/>
              </a:rPr>
              <a:t>volume</a:t>
            </a:r>
            <a:endParaRPr lang="de-DE" dirty="0">
              <a:latin typeface="Verdana" pitchFamily="34" charset="0"/>
            </a:endParaRPr>
          </a:p>
        </p:txBody>
      </p:sp>
      <p:cxnSp>
        <p:nvCxnSpPr>
          <p:cNvPr id="25" name="AutoShape 8"/>
          <p:cNvCxnSpPr>
            <a:cxnSpLocks noChangeShapeType="1"/>
            <a:stCxn id="22" idx="2"/>
            <a:endCxn id="24" idx="0"/>
          </p:cNvCxnSpPr>
          <p:nvPr/>
        </p:nvCxnSpPr>
        <p:spPr bwMode="auto">
          <a:xfrm flipH="1">
            <a:off x="4669333" y="2637433"/>
            <a:ext cx="11112" cy="28733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6" name="AutoShape 9"/>
          <p:cNvCxnSpPr>
            <a:cxnSpLocks noChangeShapeType="1"/>
            <a:endCxn id="24" idx="3"/>
          </p:cNvCxnSpPr>
          <p:nvPr/>
        </p:nvCxnSpPr>
        <p:spPr bwMode="auto">
          <a:xfrm rot="5400000" flipH="1">
            <a:off x="6793408" y="2540596"/>
            <a:ext cx="647700" cy="2279650"/>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7" name="AutoShape 10"/>
          <p:cNvSpPr>
            <a:spLocks noChangeArrowheads="1"/>
          </p:cNvSpPr>
          <p:nvPr/>
        </p:nvSpPr>
        <p:spPr bwMode="auto">
          <a:xfrm>
            <a:off x="3600945" y="4391621"/>
            <a:ext cx="2160588" cy="647700"/>
          </a:xfrm>
          <a:prstGeom prst="roundRect">
            <a:avLst>
              <a:gd name="adj" fmla="val 16667"/>
            </a:avLst>
          </a:prstGeom>
          <a:solidFill>
            <a:schemeClr val="accent1"/>
          </a:solidFill>
          <a:ln w="9525" algn="ctr">
            <a:solidFill>
              <a:schemeClr val="hlink"/>
            </a:solidFill>
            <a:round/>
            <a:headEnd/>
            <a:tailEnd/>
          </a:ln>
        </p:spPr>
        <p:txBody>
          <a:bodyPr wrap="none" anchor="ctr"/>
          <a:lstStyle/>
          <a:p>
            <a:r>
              <a:rPr lang="de-DE" sz="1400" b="1">
                <a:solidFill>
                  <a:schemeClr val="hlink"/>
                </a:solidFill>
                <a:latin typeface="Verdana" pitchFamily="34" charset="0"/>
              </a:rPr>
              <a:t>Emission-</a:t>
            </a:r>
            <a:br>
              <a:rPr lang="de-DE" sz="1400" b="1">
                <a:solidFill>
                  <a:schemeClr val="hlink"/>
                </a:solidFill>
                <a:latin typeface="Verdana" pitchFamily="34" charset="0"/>
              </a:rPr>
            </a:br>
            <a:r>
              <a:rPr lang="de-DE" sz="1400" b="1">
                <a:solidFill>
                  <a:schemeClr val="hlink"/>
                </a:solidFill>
                <a:latin typeface="Verdana" pitchFamily="34" charset="0"/>
              </a:rPr>
              <a:t>factors</a:t>
            </a:r>
          </a:p>
        </p:txBody>
      </p:sp>
      <p:cxnSp>
        <p:nvCxnSpPr>
          <p:cNvPr id="28" name="AutoShape 11"/>
          <p:cNvCxnSpPr>
            <a:cxnSpLocks noChangeShapeType="1"/>
            <a:stCxn id="24" idx="2"/>
            <a:endCxn id="27" idx="0"/>
          </p:cNvCxnSpPr>
          <p:nvPr/>
        </p:nvCxnSpPr>
        <p:spPr bwMode="auto">
          <a:xfrm>
            <a:off x="4669333" y="3788371"/>
            <a:ext cx="12700" cy="6032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9" name="AutoShape 12"/>
          <p:cNvSpPr>
            <a:spLocks noChangeArrowheads="1"/>
          </p:cNvSpPr>
          <p:nvPr/>
        </p:nvSpPr>
        <p:spPr bwMode="auto">
          <a:xfrm>
            <a:off x="3070720" y="5517158"/>
            <a:ext cx="3240088" cy="863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de-DE" sz="2000" b="1">
                <a:solidFill>
                  <a:srgbClr val="FF0000"/>
                </a:solidFill>
                <a:latin typeface="Verdana" pitchFamily="34" charset="0"/>
              </a:rPr>
              <a:t>Modul 4:</a:t>
            </a:r>
            <a:r>
              <a:rPr lang="de-DE" sz="2000">
                <a:latin typeface="Verdana" pitchFamily="34" charset="0"/>
              </a:rPr>
              <a:t> </a:t>
            </a:r>
          </a:p>
          <a:p>
            <a:r>
              <a:rPr lang="de-DE">
                <a:latin typeface="Verdana" pitchFamily="34" charset="0"/>
              </a:rPr>
              <a:t>Fuel consumption &amp; </a:t>
            </a:r>
            <a:br>
              <a:rPr lang="de-DE">
                <a:latin typeface="Verdana" pitchFamily="34" charset="0"/>
              </a:rPr>
            </a:br>
            <a:r>
              <a:rPr lang="de-DE">
                <a:latin typeface="Verdana" pitchFamily="34" charset="0"/>
              </a:rPr>
              <a:t>emissionen</a:t>
            </a:r>
          </a:p>
        </p:txBody>
      </p:sp>
      <p:cxnSp>
        <p:nvCxnSpPr>
          <p:cNvPr id="30" name="AutoShape 13"/>
          <p:cNvCxnSpPr>
            <a:cxnSpLocks noChangeShapeType="1"/>
            <a:stCxn id="27" idx="2"/>
            <a:endCxn id="29" idx="0"/>
          </p:cNvCxnSpPr>
          <p:nvPr/>
        </p:nvCxnSpPr>
        <p:spPr bwMode="auto">
          <a:xfrm>
            <a:off x="4682033" y="5039321"/>
            <a:ext cx="9525" cy="47783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1" name="AutoShape 14"/>
          <p:cNvCxnSpPr>
            <a:cxnSpLocks noChangeShapeType="1"/>
            <a:stCxn id="29" idx="3"/>
          </p:cNvCxnSpPr>
          <p:nvPr/>
        </p:nvCxnSpPr>
        <p:spPr bwMode="auto">
          <a:xfrm flipV="1">
            <a:off x="6310808" y="4939308"/>
            <a:ext cx="1946275" cy="1009650"/>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32" name="AutoShape 16"/>
          <p:cNvSpPr>
            <a:spLocks noChangeArrowheads="1"/>
          </p:cNvSpPr>
          <p:nvPr/>
        </p:nvSpPr>
        <p:spPr bwMode="auto">
          <a:xfrm>
            <a:off x="81457" y="3429597"/>
            <a:ext cx="2989263" cy="792162"/>
          </a:xfrm>
          <a:prstGeom prst="roundRect">
            <a:avLst>
              <a:gd name="adj" fmla="val 16667"/>
            </a:avLst>
          </a:prstGeom>
          <a:solidFill>
            <a:schemeClr val="accent1"/>
          </a:solidFill>
          <a:ln w="9525">
            <a:solidFill>
              <a:schemeClr val="tx1"/>
            </a:solidFill>
            <a:round/>
            <a:headEnd/>
            <a:tailEnd/>
          </a:ln>
        </p:spPr>
        <p:txBody>
          <a:bodyPr wrap="none" anchor="ctr"/>
          <a:lstStyle/>
          <a:p>
            <a:r>
              <a:rPr lang="de-DE" sz="1800" b="1">
                <a:solidFill>
                  <a:srgbClr val="FF0000"/>
                </a:solidFill>
                <a:latin typeface="Verdana" pitchFamily="34" charset="0"/>
              </a:rPr>
              <a:t>Module 3:</a:t>
            </a:r>
            <a:r>
              <a:rPr lang="de-DE" sz="1400" b="1">
                <a:solidFill>
                  <a:schemeClr val="hlink"/>
                </a:solidFill>
                <a:latin typeface="Verdana" pitchFamily="34" charset="0"/>
              </a:rPr>
              <a:t> </a:t>
            </a:r>
          </a:p>
          <a:p>
            <a:r>
              <a:rPr lang="de-DE" sz="1800">
                <a:latin typeface="Verdana" pitchFamily="34" charset="0"/>
              </a:rPr>
              <a:t>influence</a:t>
            </a:r>
            <a:r>
              <a:rPr lang="de-DE" sz="1400" b="1">
                <a:latin typeface="Verdana" pitchFamily="34" charset="0"/>
              </a:rPr>
              <a:t> </a:t>
            </a:r>
            <a:r>
              <a:rPr lang="de-DE" sz="1800">
                <a:latin typeface="Verdana" pitchFamily="34" charset="0"/>
              </a:rPr>
              <a:t>parameters</a:t>
            </a:r>
          </a:p>
        </p:txBody>
      </p:sp>
      <p:cxnSp>
        <p:nvCxnSpPr>
          <p:cNvPr id="33" name="AutoShape 17"/>
          <p:cNvCxnSpPr>
            <a:cxnSpLocks noChangeShapeType="1"/>
            <a:stCxn id="24" idx="1"/>
          </p:cNvCxnSpPr>
          <p:nvPr/>
        </p:nvCxnSpPr>
        <p:spPr bwMode="auto">
          <a:xfrm rot="10800000" flipV="1">
            <a:off x="1794370" y="3356571"/>
            <a:ext cx="1565275" cy="73025"/>
          </a:xfrm>
          <a:prstGeom prst="bentConnector2">
            <a:avLst/>
          </a:prstGeom>
          <a:noFill/>
          <a:ln w="9525">
            <a:solidFill>
              <a:schemeClr val="hlink"/>
            </a:solidFill>
            <a:miter lim="800000"/>
            <a:headEnd/>
            <a:tailEnd type="triangle" w="med" len="med"/>
          </a:ln>
          <a:extLst>
            <a:ext uri="{909E8E84-426E-40DD-AFC4-6F175D3DCCD1}">
              <a14:hiddenFill xmlns:a14="http://schemas.microsoft.com/office/drawing/2010/main">
                <a:noFill/>
              </a14:hiddenFill>
            </a:ext>
          </a:extLst>
        </p:spPr>
      </p:cxnSp>
      <p:cxnSp>
        <p:nvCxnSpPr>
          <p:cNvPr id="34" name="AutoShape 18"/>
          <p:cNvCxnSpPr>
            <a:cxnSpLocks noChangeShapeType="1"/>
            <a:endCxn id="27" idx="1"/>
          </p:cNvCxnSpPr>
          <p:nvPr/>
        </p:nvCxnSpPr>
        <p:spPr bwMode="auto">
          <a:xfrm rot="16200000" flipH="1">
            <a:off x="2450801" y="3565327"/>
            <a:ext cx="493713" cy="1806575"/>
          </a:xfrm>
          <a:prstGeom prst="bentConnector2">
            <a:avLst/>
          </a:prstGeom>
          <a:noFill/>
          <a:ln w="9525">
            <a:solidFill>
              <a:schemeClr val="hlink"/>
            </a:solidFill>
            <a:miter lim="800000"/>
            <a:headEnd/>
            <a:tailEnd type="triangle" w="med" len="med"/>
          </a:ln>
          <a:extLst>
            <a:ext uri="{909E8E84-426E-40DD-AFC4-6F175D3DCCD1}">
              <a14:hiddenFill xmlns:a14="http://schemas.microsoft.com/office/drawing/2010/main">
                <a:noFill/>
              </a14:hiddenFill>
            </a:ext>
          </a:extLst>
        </p:spPr>
      </p:cxnSp>
      <p:pic>
        <p:nvPicPr>
          <p:cNvPr id="35" name="Picture 27" descr="HBEFA_icon"/>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5836145" y="4393208"/>
            <a:ext cx="692150" cy="692150"/>
          </a:xfrm>
        </p:spPr>
      </p:pic>
      <p:sp>
        <p:nvSpPr>
          <p:cNvPr id="36" name="AutoShape 28"/>
          <p:cNvSpPr>
            <a:spLocks noChangeArrowheads="1"/>
          </p:cNvSpPr>
          <p:nvPr/>
        </p:nvSpPr>
        <p:spPr bwMode="auto">
          <a:xfrm>
            <a:off x="6828630" y="1845270"/>
            <a:ext cx="2303463" cy="647700"/>
          </a:xfrm>
          <a:prstGeom prst="roundRect">
            <a:avLst>
              <a:gd name="adj" fmla="val 16667"/>
            </a:avLst>
          </a:prstGeom>
          <a:solidFill>
            <a:schemeClr val="accent1"/>
          </a:solidFill>
          <a:ln w="9525">
            <a:solidFill>
              <a:schemeClr val="hlink"/>
            </a:solidFill>
            <a:round/>
            <a:headEnd/>
            <a:tailEnd/>
          </a:ln>
        </p:spPr>
        <p:txBody>
          <a:bodyPr wrap="none" anchor="ctr"/>
          <a:lstStyle/>
          <a:p>
            <a:r>
              <a:rPr lang="de-DE" sz="1400" b="1">
                <a:solidFill>
                  <a:schemeClr val="hlink"/>
                </a:solidFill>
                <a:latin typeface="Verdana" pitchFamily="34" charset="0"/>
              </a:rPr>
              <a:t>Vehicle survival </a:t>
            </a:r>
          </a:p>
          <a:p>
            <a:r>
              <a:rPr lang="de-DE" sz="1400" b="1">
                <a:solidFill>
                  <a:schemeClr val="hlink"/>
                </a:solidFill>
                <a:latin typeface="Verdana" pitchFamily="34" charset="0"/>
              </a:rPr>
              <a:t>probatillity</a:t>
            </a:r>
          </a:p>
        </p:txBody>
      </p:sp>
      <p:cxnSp>
        <p:nvCxnSpPr>
          <p:cNvPr id="37" name="AutoShape 29"/>
          <p:cNvCxnSpPr>
            <a:cxnSpLocks noChangeShapeType="1"/>
            <a:stCxn id="36" idx="1"/>
            <a:endCxn id="22" idx="3"/>
          </p:cNvCxnSpPr>
          <p:nvPr/>
        </p:nvCxnSpPr>
        <p:spPr bwMode="auto">
          <a:xfrm flipH="1">
            <a:off x="6240958" y="2169120"/>
            <a:ext cx="587672" cy="1"/>
          </a:xfrm>
          <a:prstGeom prst="straightConnector1">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cxnSp>
      <p:sp>
        <p:nvSpPr>
          <p:cNvPr id="38" name="Text Box 30"/>
          <p:cNvSpPr txBox="1">
            <a:spLocks noChangeArrowheads="1"/>
          </p:cNvSpPr>
          <p:nvPr/>
        </p:nvSpPr>
        <p:spPr bwMode="auto">
          <a:xfrm>
            <a:off x="6456858" y="2924771"/>
            <a:ext cx="1873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spcBef>
                <a:spcPct val="50000"/>
              </a:spcBef>
            </a:pPr>
            <a:r>
              <a:rPr lang="de-DE" sz="2000" i="1">
                <a:latin typeface="Verdana" pitchFamily="34" charset="0"/>
              </a:rPr>
              <a:t>Calibration</a:t>
            </a:r>
          </a:p>
        </p:txBody>
      </p:sp>
      <p:sp>
        <p:nvSpPr>
          <p:cNvPr id="6" name="Rechteck 5"/>
          <p:cNvSpPr/>
          <p:nvPr/>
        </p:nvSpPr>
        <p:spPr>
          <a:xfrm>
            <a:off x="9184" y="4779335"/>
            <a:ext cx="2598034" cy="1329595"/>
          </a:xfrm>
          <a:prstGeom prst="rect">
            <a:avLst/>
          </a:prstGeom>
        </p:spPr>
        <p:txBody>
          <a:bodyPr wrap="square">
            <a:spAutoFit/>
          </a:bodyPr>
          <a:lstStyle/>
          <a:p>
            <a:pPr marL="357188" lvl="1">
              <a:spcBef>
                <a:spcPct val="20000"/>
              </a:spcBef>
              <a:buClr>
                <a:schemeClr val="hlink"/>
              </a:buClr>
              <a:buSzPct val="80000"/>
              <a:defRPr/>
            </a:pPr>
            <a:r>
              <a:rPr lang="de-DE" sz="1050" kern="0" dirty="0" err="1"/>
              <a:t>developed</a:t>
            </a:r>
            <a:r>
              <a:rPr lang="de-DE" sz="1050" kern="0" dirty="0"/>
              <a:t> </a:t>
            </a:r>
            <a:r>
              <a:rPr lang="de-DE" sz="1050" kern="0" dirty="0" err="1"/>
              <a:t>at</a:t>
            </a:r>
            <a:r>
              <a:rPr lang="de-DE" sz="1050" kern="0" dirty="0"/>
              <a:t> </a:t>
            </a:r>
            <a:r>
              <a:rPr lang="de-DE" sz="1050" kern="0" dirty="0" err="1"/>
              <a:t>the</a:t>
            </a:r>
            <a:r>
              <a:rPr lang="de-DE" sz="1050" kern="0" dirty="0"/>
              <a:t> Technical University </a:t>
            </a:r>
            <a:r>
              <a:rPr lang="de-DE" sz="1050" kern="0" dirty="0" err="1"/>
              <a:t>of</a:t>
            </a:r>
            <a:r>
              <a:rPr lang="de-DE" sz="1050" kern="0" dirty="0"/>
              <a:t> </a:t>
            </a:r>
            <a:r>
              <a:rPr lang="de-DE" sz="1050" kern="0" dirty="0" smtClean="0"/>
              <a:t>Graz</a:t>
            </a:r>
            <a:endParaRPr lang="de-DE" sz="900" kern="0" dirty="0" smtClean="0"/>
          </a:p>
          <a:p>
            <a:pPr marL="357188" lvl="1">
              <a:spcBef>
                <a:spcPct val="20000"/>
              </a:spcBef>
              <a:buClr>
                <a:schemeClr val="hlink"/>
              </a:buClr>
              <a:buSzPct val="80000"/>
              <a:defRPr/>
            </a:pPr>
            <a:r>
              <a:rPr lang="en-US" sz="900" kern="0" dirty="0" smtClean="0"/>
              <a:t>Institute </a:t>
            </a:r>
            <a:r>
              <a:rPr lang="en-US" sz="900" kern="0" dirty="0"/>
              <a:t>for Internal Combustion Engines </a:t>
            </a:r>
            <a:r>
              <a:rPr lang="en-US" sz="900" kern="0" dirty="0" smtClean="0"/>
              <a:t> </a:t>
            </a:r>
            <a:r>
              <a:rPr lang="en-US" sz="900" kern="0" dirty="0"/>
              <a:t>and Thermodynamics (ICE &amp; </a:t>
            </a:r>
            <a:r>
              <a:rPr lang="en-US" sz="900" kern="0" dirty="0" smtClean="0"/>
              <a:t>THD)</a:t>
            </a:r>
          </a:p>
          <a:p>
            <a:pPr marL="357188" lvl="1">
              <a:spcBef>
                <a:spcPct val="20000"/>
              </a:spcBef>
              <a:buClr>
                <a:schemeClr val="hlink"/>
              </a:buClr>
              <a:buSzPct val="80000"/>
              <a:defRPr/>
            </a:pPr>
            <a:endParaRPr lang="en-US" sz="900" kern="0" dirty="0"/>
          </a:p>
          <a:p>
            <a:pPr marL="357188" lvl="1">
              <a:spcBef>
                <a:spcPct val="20000"/>
              </a:spcBef>
              <a:buClr>
                <a:schemeClr val="hlink"/>
              </a:buClr>
              <a:buSzPct val="80000"/>
              <a:defRPr/>
            </a:pPr>
            <a:r>
              <a:rPr lang="de-DE" sz="900" kern="0" dirty="0" smtClean="0"/>
              <a:t>Univ</a:t>
            </a:r>
            <a:r>
              <a:rPr lang="de-DE" sz="900" kern="0" dirty="0"/>
              <a:t>.-Prof. DI. Dr. Stefan Hausberger</a:t>
            </a:r>
          </a:p>
        </p:txBody>
      </p:sp>
    </p:spTree>
    <p:extLst>
      <p:ext uri="{BB962C8B-B14F-4D97-AF65-F5344CB8AC3E}">
        <p14:creationId xmlns:p14="http://schemas.microsoft.com/office/powerpoint/2010/main" val="929449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out)">
                                      <p:cBhvr>
                                        <p:cTn id="7" dur="5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right)">
                                      <p:cBhvr>
                                        <p:cTn id="12" dur="500"/>
                                        <p:tgtEl>
                                          <p:spTgt spid="36"/>
                                        </p:tgtEl>
                                      </p:cBhvr>
                                    </p:animEffect>
                                  </p:childTnLst>
                                </p:cTn>
                              </p:par>
                              <p:par>
                                <p:cTn id="13" presetID="22" presetClass="entr" presetSubtype="2"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500"/>
                                        <p:tgtEl>
                                          <p:spTgt spid="3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up)">
                                      <p:cBhvr>
                                        <p:cTn id="28" dur="500"/>
                                        <p:tgtEl>
                                          <p:spTgt spid="28"/>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up)">
                                      <p:cBhvr>
                                        <p:cTn id="31" dur="500"/>
                                        <p:tgtEl>
                                          <p:spTgt spid="27"/>
                                        </p:tgtEl>
                                      </p:cBhvr>
                                    </p:animEffect>
                                  </p:childTnLst>
                                </p:cTn>
                              </p:par>
                            </p:childTnLst>
                          </p:cTn>
                        </p:par>
                        <p:par>
                          <p:cTn id="32" fill="hold" nodeType="afterGroup">
                            <p:stCondLst>
                              <p:cond delay="500"/>
                            </p:stCondLst>
                            <p:childTnLst>
                              <p:par>
                                <p:cTn id="33" presetID="8" presetClass="entr" presetSubtype="32"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diamond(out)">
                                      <p:cBhvr>
                                        <p:cTn id="35" dur="500"/>
                                        <p:tgtEl>
                                          <p:spTgt spid="3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up)">
                                      <p:cBhvr>
                                        <p:cTn id="40" dur="500"/>
                                        <p:tgtEl>
                                          <p:spTgt spid="3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up)">
                                      <p:cBhvr>
                                        <p:cTn id="43" dur="500"/>
                                        <p:tgtEl>
                                          <p:spTgt spid="32"/>
                                        </p:tgtEl>
                                      </p:cBhvr>
                                    </p:animEffect>
                                  </p:childTnLst>
                                </p:cTn>
                              </p:par>
                              <p:par>
                                <p:cTn id="44" presetID="22" presetClass="entr" presetSubtype="1"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1"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up)">
                                      <p:cBhvr>
                                        <p:cTn id="51" dur="500"/>
                                        <p:tgtEl>
                                          <p:spTgt spid="30"/>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up)">
                                      <p:cBhvr>
                                        <p:cTn id="54" dur="500"/>
                                        <p:tgtEl>
                                          <p:spTgt spid="2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right)">
                                      <p:cBhvr>
                                        <p:cTn id="67" dur="500"/>
                                        <p:tgtEl>
                                          <p:spTgt spid="38"/>
                                        </p:tgtEl>
                                      </p:cBhvr>
                                    </p:animEffect>
                                  </p:childTnLst>
                                </p:cTn>
                              </p:par>
                              <p:par>
                                <p:cTn id="68" presetID="22" presetClass="entr" presetSubtype="2" fill="hold"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right)">
                                      <p:cBhvr>
                                        <p:cTn id="7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7" grpId="0" animBg="1"/>
      <p:bldP spid="29" grpId="0" animBg="1"/>
      <p:bldP spid="32" grpId="0" animBg="1"/>
      <p:bldP spid="36" grpId="0" animBg="1"/>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de-DE" sz="2400" dirty="0" smtClean="0"/>
              <a:t>GLOBEMI – Output (Input </a:t>
            </a:r>
            <a:r>
              <a:rPr lang="de-DE" sz="2400" dirty="0" err="1" smtClean="0"/>
              <a:t>for</a:t>
            </a:r>
            <a:r>
              <a:rPr lang="de-DE" sz="2400" dirty="0" smtClean="0"/>
              <a:t> EEA-Model)</a:t>
            </a:r>
            <a:endParaRPr lang="de-AT" sz="2400" dirty="0" smtClean="0"/>
          </a:p>
        </p:txBody>
      </p:sp>
      <p:sp>
        <p:nvSpPr>
          <p:cNvPr id="17411" name="Rectangle 3"/>
          <p:cNvSpPr>
            <a:spLocks noGrp="1" noChangeArrowheads="1"/>
          </p:cNvSpPr>
          <p:nvPr>
            <p:ph type="body" idx="1"/>
          </p:nvPr>
        </p:nvSpPr>
        <p:spPr/>
        <p:txBody>
          <a:bodyPr/>
          <a:lstStyle/>
          <a:p>
            <a:pPr>
              <a:lnSpc>
                <a:spcPct val="90000"/>
              </a:lnSpc>
              <a:buFont typeface="Wingdings" pitchFamily="2" charset="2"/>
              <a:buNone/>
            </a:pPr>
            <a:r>
              <a:rPr lang="de-DE" dirty="0" smtClean="0"/>
              <a:t>Outputs </a:t>
            </a:r>
            <a:r>
              <a:rPr lang="de-DE" dirty="0" err="1" smtClean="0"/>
              <a:t>of</a:t>
            </a:r>
            <a:r>
              <a:rPr lang="de-DE" dirty="0" smtClean="0"/>
              <a:t> GLOBEMI (per </a:t>
            </a:r>
            <a:r>
              <a:rPr lang="de-DE" dirty="0" err="1" smtClean="0"/>
              <a:t>annum</a:t>
            </a:r>
            <a:r>
              <a:rPr lang="de-DE" dirty="0" smtClean="0"/>
              <a:t>):</a:t>
            </a:r>
          </a:p>
          <a:p>
            <a:pPr>
              <a:lnSpc>
                <a:spcPct val="90000"/>
              </a:lnSpc>
            </a:pPr>
            <a:r>
              <a:rPr lang="de-DE" dirty="0" err="1" smtClean="0"/>
              <a:t>Specific</a:t>
            </a:r>
            <a:r>
              <a:rPr lang="de-DE" dirty="0" smtClean="0"/>
              <a:t> </a:t>
            </a:r>
            <a:r>
              <a:rPr lang="de-DE" dirty="0" err="1" smtClean="0"/>
              <a:t>transport</a:t>
            </a:r>
            <a:r>
              <a:rPr lang="de-DE" dirty="0" smtClean="0"/>
              <a:t> </a:t>
            </a:r>
            <a:r>
              <a:rPr lang="de-DE" dirty="0" err="1" smtClean="0"/>
              <a:t>volume</a:t>
            </a:r>
            <a:r>
              <a:rPr lang="de-DE" dirty="0" smtClean="0"/>
              <a:t> per </a:t>
            </a:r>
            <a:r>
              <a:rPr lang="de-DE" dirty="0" err="1" smtClean="0"/>
              <a:t>vehicle</a:t>
            </a:r>
            <a:r>
              <a:rPr lang="de-DE" dirty="0" smtClean="0"/>
              <a:t>/</a:t>
            </a:r>
            <a:r>
              <a:rPr lang="de-DE" dirty="0" err="1" smtClean="0"/>
              <a:t>class</a:t>
            </a:r>
            <a:endParaRPr lang="de-DE" dirty="0" smtClean="0"/>
          </a:p>
          <a:p>
            <a:pPr>
              <a:lnSpc>
                <a:spcPct val="90000"/>
              </a:lnSpc>
            </a:pPr>
            <a:r>
              <a:rPr lang="de-DE" dirty="0" smtClean="0"/>
              <a:t>Total </a:t>
            </a:r>
            <a:r>
              <a:rPr lang="de-DE" dirty="0" err="1" smtClean="0"/>
              <a:t>transport</a:t>
            </a:r>
            <a:r>
              <a:rPr lang="de-DE" dirty="0" smtClean="0"/>
              <a:t> </a:t>
            </a:r>
            <a:r>
              <a:rPr lang="de-DE" dirty="0" err="1" smtClean="0"/>
              <a:t>volume</a:t>
            </a:r>
            <a:endParaRPr lang="de-DE" dirty="0" smtClean="0"/>
          </a:p>
          <a:p>
            <a:pPr>
              <a:lnSpc>
                <a:spcPct val="90000"/>
              </a:lnSpc>
            </a:pPr>
            <a:r>
              <a:rPr lang="de-DE" dirty="0" smtClean="0"/>
              <a:t>Total </a:t>
            </a:r>
            <a:r>
              <a:rPr lang="de-DE" dirty="0" err="1" smtClean="0"/>
              <a:t>traffic</a:t>
            </a:r>
            <a:r>
              <a:rPr lang="de-DE" dirty="0" smtClean="0"/>
              <a:t> </a:t>
            </a:r>
            <a:r>
              <a:rPr lang="de-DE" dirty="0" err="1" smtClean="0"/>
              <a:t>volume</a:t>
            </a:r>
            <a:r>
              <a:rPr lang="de-DE" dirty="0" smtClean="0"/>
              <a:t> (</a:t>
            </a:r>
            <a:r>
              <a:rPr lang="de-DE" dirty="0" err="1" smtClean="0"/>
              <a:t>pkm</a:t>
            </a:r>
            <a:r>
              <a:rPr lang="de-DE" dirty="0" smtClean="0"/>
              <a:t>, </a:t>
            </a:r>
            <a:r>
              <a:rPr lang="de-DE" dirty="0" err="1" smtClean="0"/>
              <a:t>tkm</a:t>
            </a:r>
            <a:r>
              <a:rPr lang="de-DE" dirty="0" smtClean="0"/>
              <a:t>)</a:t>
            </a:r>
          </a:p>
          <a:p>
            <a:pPr>
              <a:lnSpc>
                <a:spcPct val="90000"/>
              </a:lnSpc>
            </a:pPr>
            <a:r>
              <a:rPr lang="de-DE" dirty="0" err="1" smtClean="0"/>
              <a:t>Specific</a:t>
            </a:r>
            <a:r>
              <a:rPr lang="de-DE" dirty="0" smtClean="0"/>
              <a:t> </a:t>
            </a:r>
            <a:r>
              <a:rPr lang="de-DE" dirty="0" err="1" smtClean="0"/>
              <a:t>fuel</a:t>
            </a:r>
            <a:r>
              <a:rPr lang="de-DE" dirty="0" smtClean="0"/>
              <a:t> </a:t>
            </a:r>
            <a:r>
              <a:rPr lang="de-DE" dirty="0" err="1" smtClean="0"/>
              <a:t>consumption</a:t>
            </a:r>
            <a:r>
              <a:rPr lang="de-DE" dirty="0" smtClean="0"/>
              <a:t> (</a:t>
            </a:r>
            <a:r>
              <a:rPr lang="de-DE" dirty="0" err="1" smtClean="0"/>
              <a:t>engine</a:t>
            </a:r>
            <a:r>
              <a:rPr lang="de-DE" dirty="0" smtClean="0"/>
              <a:t> type, </a:t>
            </a:r>
            <a:r>
              <a:rPr lang="de-DE" dirty="0" err="1" smtClean="0"/>
              <a:t>pkm</a:t>
            </a:r>
            <a:r>
              <a:rPr lang="de-DE" dirty="0" smtClean="0"/>
              <a:t>, </a:t>
            </a:r>
            <a:r>
              <a:rPr lang="de-DE" dirty="0" err="1" smtClean="0"/>
              <a:t>tkm</a:t>
            </a:r>
            <a:r>
              <a:rPr lang="de-DE" dirty="0" smtClean="0"/>
              <a:t>, </a:t>
            </a:r>
            <a:r>
              <a:rPr lang="de-DE" dirty="0" err="1" smtClean="0"/>
              <a:t>size</a:t>
            </a:r>
            <a:r>
              <a:rPr lang="de-DE" dirty="0" smtClean="0"/>
              <a:t>,..)</a:t>
            </a:r>
          </a:p>
          <a:p>
            <a:pPr>
              <a:lnSpc>
                <a:spcPct val="90000"/>
              </a:lnSpc>
            </a:pPr>
            <a:r>
              <a:rPr lang="de-DE" dirty="0" smtClean="0"/>
              <a:t>Total </a:t>
            </a:r>
            <a:r>
              <a:rPr lang="de-DE" dirty="0" err="1" smtClean="0"/>
              <a:t>fuel</a:t>
            </a:r>
            <a:r>
              <a:rPr lang="de-DE" dirty="0" smtClean="0"/>
              <a:t> </a:t>
            </a:r>
            <a:r>
              <a:rPr lang="de-DE" dirty="0" err="1" smtClean="0"/>
              <a:t>consumption</a:t>
            </a:r>
            <a:endParaRPr lang="de-DE" dirty="0" smtClean="0"/>
          </a:p>
          <a:p>
            <a:pPr>
              <a:lnSpc>
                <a:spcPct val="90000"/>
              </a:lnSpc>
            </a:pPr>
            <a:r>
              <a:rPr lang="de-DE" dirty="0" err="1" smtClean="0"/>
              <a:t>Specific</a:t>
            </a:r>
            <a:r>
              <a:rPr lang="de-DE" dirty="0" smtClean="0"/>
              <a:t> </a:t>
            </a:r>
            <a:r>
              <a:rPr lang="de-DE" dirty="0" err="1" smtClean="0"/>
              <a:t>emissions</a:t>
            </a:r>
            <a:r>
              <a:rPr lang="de-DE" dirty="0" smtClean="0"/>
              <a:t> (</a:t>
            </a:r>
            <a:r>
              <a:rPr lang="de-DE" dirty="0" err="1" smtClean="0"/>
              <a:t>engine</a:t>
            </a:r>
            <a:r>
              <a:rPr lang="de-DE" dirty="0" smtClean="0"/>
              <a:t> type, </a:t>
            </a:r>
            <a:r>
              <a:rPr lang="de-DE" dirty="0" err="1" smtClean="0"/>
              <a:t>pkm</a:t>
            </a:r>
            <a:r>
              <a:rPr lang="de-DE" dirty="0" smtClean="0"/>
              <a:t>, </a:t>
            </a:r>
            <a:r>
              <a:rPr lang="de-DE" dirty="0" err="1" smtClean="0"/>
              <a:t>tkm</a:t>
            </a:r>
            <a:r>
              <a:rPr lang="de-DE" dirty="0" smtClean="0"/>
              <a:t>, </a:t>
            </a:r>
            <a:r>
              <a:rPr lang="de-DE" dirty="0" err="1" smtClean="0"/>
              <a:t>size</a:t>
            </a:r>
            <a:r>
              <a:rPr lang="de-DE" dirty="0" smtClean="0"/>
              <a:t>,..), HC, CO, </a:t>
            </a:r>
            <a:r>
              <a:rPr lang="de-DE" dirty="0" err="1" smtClean="0"/>
              <a:t>NOx</a:t>
            </a:r>
            <a:r>
              <a:rPr lang="de-DE" dirty="0" smtClean="0"/>
              <a:t>, PM, CO</a:t>
            </a:r>
            <a:r>
              <a:rPr lang="de-DE" sz="1000" dirty="0" smtClean="0"/>
              <a:t>2</a:t>
            </a:r>
            <a:r>
              <a:rPr lang="de-DE" dirty="0" smtClean="0"/>
              <a:t>, SO</a:t>
            </a:r>
            <a:r>
              <a:rPr lang="de-DE" sz="1000" dirty="0" smtClean="0"/>
              <a:t>2</a:t>
            </a:r>
          </a:p>
          <a:p>
            <a:pPr>
              <a:lnSpc>
                <a:spcPct val="90000"/>
              </a:lnSpc>
            </a:pPr>
            <a:r>
              <a:rPr lang="de-DE" dirty="0" smtClean="0"/>
              <a:t>Total </a:t>
            </a:r>
            <a:r>
              <a:rPr lang="de-DE" dirty="0" err="1" smtClean="0"/>
              <a:t>Emissions</a:t>
            </a:r>
            <a:endParaRPr lang="de-DE" dirty="0" smtClean="0"/>
          </a:p>
          <a:p>
            <a:pPr>
              <a:lnSpc>
                <a:spcPct val="90000"/>
              </a:lnSpc>
            </a:pPr>
            <a:r>
              <a:rPr lang="de-DE" dirty="0" smtClean="0"/>
              <a:t>Evaporation </a:t>
            </a:r>
            <a:r>
              <a:rPr lang="de-DE" dirty="0" err="1" smtClean="0"/>
              <a:t>Emissions</a:t>
            </a:r>
            <a:endParaRPr lang="de-DE" dirty="0" smtClean="0"/>
          </a:p>
          <a:p>
            <a:pPr>
              <a:lnSpc>
                <a:spcPct val="90000"/>
              </a:lnSpc>
              <a:buFont typeface="Wingdings" pitchFamily="2" charset="2"/>
              <a:buNone/>
            </a:pPr>
            <a:r>
              <a:rPr lang="de-AT" dirty="0" smtClean="0"/>
              <a:t>…</a:t>
            </a:r>
          </a:p>
        </p:txBody>
      </p:sp>
    </p:spTree>
    <p:extLst>
      <p:ext uri="{BB962C8B-B14F-4D97-AF65-F5344CB8AC3E}">
        <p14:creationId xmlns:p14="http://schemas.microsoft.com/office/powerpoint/2010/main" val="3421026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2400" dirty="0" smtClean="0"/>
              <a:t>Additional Input Data </a:t>
            </a:r>
            <a:r>
              <a:rPr lang="de-AT" sz="2400" dirty="0" err="1" smtClean="0"/>
              <a:t>for</a:t>
            </a:r>
            <a:r>
              <a:rPr lang="de-AT" sz="2400" dirty="0" smtClean="0"/>
              <a:t> EEA-Model</a:t>
            </a:r>
            <a:r>
              <a:rPr lang="de-DE" sz="2400" dirty="0"/>
              <a:t/>
            </a:r>
            <a:br>
              <a:rPr lang="de-DE" sz="2400" dirty="0"/>
            </a:br>
            <a:endParaRPr lang="de-DE" sz="2400" dirty="0"/>
          </a:p>
        </p:txBody>
      </p:sp>
      <p:sp>
        <p:nvSpPr>
          <p:cNvPr id="3" name="Inhaltsplatzhalter 2"/>
          <p:cNvSpPr>
            <a:spLocks noGrp="1"/>
          </p:cNvSpPr>
          <p:nvPr>
            <p:ph idx="1"/>
          </p:nvPr>
        </p:nvSpPr>
        <p:spPr/>
        <p:txBody>
          <a:bodyPr>
            <a:normAutofit/>
          </a:bodyPr>
          <a:lstStyle/>
          <a:p>
            <a:pPr lvl="0"/>
            <a:r>
              <a:rPr lang="de-AT" dirty="0" smtClean="0"/>
              <a:t>Vehicle segment specific registrations (</a:t>
            </a:r>
            <a:r>
              <a:rPr lang="de-AT" dirty="0" err="1" smtClean="0"/>
              <a:t>Statistics</a:t>
            </a:r>
            <a:r>
              <a:rPr lang="de-AT" dirty="0" smtClean="0"/>
              <a:t> Austria)</a:t>
            </a:r>
            <a:endParaRPr lang="de-DE" dirty="0"/>
          </a:p>
          <a:p>
            <a:pPr lvl="0"/>
            <a:r>
              <a:rPr lang="de-AT" dirty="0" err="1" smtClean="0"/>
              <a:t>Vehicle</a:t>
            </a:r>
            <a:r>
              <a:rPr lang="de-AT" dirty="0" smtClean="0"/>
              <a:t> </a:t>
            </a:r>
            <a:r>
              <a:rPr lang="de-AT" dirty="0" err="1" smtClean="0"/>
              <a:t>segment</a:t>
            </a:r>
            <a:r>
              <a:rPr lang="de-AT" dirty="0" smtClean="0"/>
              <a:t> </a:t>
            </a:r>
            <a:r>
              <a:rPr lang="de-AT" dirty="0" err="1" smtClean="0"/>
              <a:t>specific</a:t>
            </a:r>
            <a:r>
              <a:rPr lang="de-AT" dirty="0" smtClean="0"/>
              <a:t> </a:t>
            </a:r>
            <a:r>
              <a:rPr lang="de-AT" dirty="0" err="1" smtClean="0"/>
              <a:t>mileage</a:t>
            </a:r>
            <a:r>
              <a:rPr lang="de-AT" dirty="0" smtClean="0"/>
              <a:t> (</a:t>
            </a:r>
            <a:r>
              <a:rPr lang="de-AT" dirty="0" err="1" smtClean="0"/>
              <a:t>Eurotax</a:t>
            </a:r>
            <a:r>
              <a:rPr lang="de-AT" dirty="0" smtClean="0"/>
              <a:t>)</a:t>
            </a:r>
          </a:p>
          <a:p>
            <a:r>
              <a:rPr lang="de-AT" dirty="0" err="1"/>
              <a:t>Vehicle</a:t>
            </a:r>
            <a:r>
              <a:rPr lang="de-AT" dirty="0"/>
              <a:t> </a:t>
            </a:r>
            <a:r>
              <a:rPr lang="de-AT" dirty="0" err="1"/>
              <a:t>segment</a:t>
            </a:r>
            <a:r>
              <a:rPr lang="de-AT" dirty="0"/>
              <a:t> </a:t>
            </a:r>
            <a:r>
              <a:rPr lang="de-AT" dirty="0" err="1"/>
              <a:t>specific</a:t>
            </a:r>
            <a:r>
              <a:rPr lang="de-AT" dirty="0"/>
              <a:t> </a:t>
            </a:r>
            <a:r>
              <a:rPr lang="de-AT" dirty="0" err="1" smtClean="0"/>
              <a:t>purchase</a:t>
            </a:r>
            <a:r>
              <a:rPr lang="de-AT" dirty="0"/>
              <a:t> </a:t>
            </a:r>
            <a:r>
              <a:rPr lang="de-AT" dirty="0" smtClean="0"/>
              <a:t>(</a:t>
            </a:r>
            <a:r>
              <a:rPr lang="de-AT" dirty="0" err="1" smtClean="0"/>
              <a:t>market</a:t>
            </a:r>
            <a:r>
              <a:rPr lang="de-AT" dirty="0" smtClean="0"/>
              <a:t> </a:t>
            </a:r>
            <a:r>
              <a:rPr lang="de-AT" dirty="0" err="1" smtClean="0"/>
              <a:t>research</a:t>
            </a:r>
            <a:r>
              <a:rPr lang="de-AT" dirty="0" smtClean="0"/>
              <a:t>), </a:t>
            </a:r>
            <a:r>
              <a:rPr lang="de-AT" dirty="0" err="1" smtClean="0"/>
              <a:t>maintainance</a:t>
            </a:r>
            <a:r>
              <a:rPr lang="de-AT" dirty="0" smtClean="0"/>
              <a:t> </a:t>
            </a:r>
            <a:r>
              <a:rPr lang="de-AT" dirty="0" err="1" smtClean="0"/>
              <a:t>costs</a:t>
            </a:r>
            <a:r>
              <a:rPr lang="de-AT" dirty="0" smtClean="0"/>
              <a:t> </a:t>
            </a:r>
            <a:r>
              <a:rPr lang="de-AT" dirty="0"/>
              <a:t>(</a:t>
            </a:r>
            <a:r>
              <a:rPr lang="de-AT" dirty="0" err="1"/>
              <a:t>Eurotax</a:t>
            </a:r>
            <a:r>
              <a:rPr lang="de-AT" dirty="0" smtClean="0"/>
              <a:t>), </a:t>
            </a:r>
            <a:r>
              <a:rPr lang="de-AT" dirty="0" err="1" smtClean="0"/>
              <a:t>depreciation</a:t>
            </a:r>
            <a:r>
              <a:rPr lang="de-AT" dirty="0" smtClean="0"/>
              <a:t> (</a:t>
            </a:r>
            <a:r>
              <a:rPr lang="de-AT" dirty="0" err="1" smtClean="0"/>
              <a:t>Eurotax</a:t>
            </a:r>
            <a:r>
              <a:rPr lang="de-AT" dirty="0" smtClean="0"/>
              <a:t>)</a:t>
            </a:r>
          </a:p>
          <a:p>
            <a:r>
              <a:rPr lang="de-AT" dirty="0" err="1"/>
              <a:t>Vehicle</a:t>
            </a:r>
            <a:r>
              <a:rPr lang="de-AT" dirty="0"/>
              <a:t> </a:t>
            </a:r>
            <a:r>
              <a:rPr lang="de-AT" dirty="0" err="1"/>
              <a:t>segment</a:t>
            </a:r>
            <a:r>
              <a:rPr lang="de-AT" dirty="0"/>
              <a:t> </a:t>
            </a:r>
            <a:r>
              <a:rPr lang="de-AT" dirty="0" err="1" smtClean="0"/>
              <a:t>and</a:t>
            </a:r>
            <a:r>
              <a:rPr lang="de-AT" dirty="0" smtClean="0"/>
              <a:t> </a:t>
            </a:r>
            <a:r>
              <a:rPr lang="de-AT" dirty="0" err="1" smtClean="0"/>
              <a:t>powertrain</a:t>
            </a:r>
            <a:r>
              <a:rPr lang="de-AT" dirty="0" smtClean="0"/>
              <a:t> </a:t>
            </a:r>
            <a:r>
              <a:rPr lang="de-AT" dirty="0" err="1" smtClean="0"/>
              <a:t>specific</a:t>
            </a:r>
            <a:endParaRPr lang="de-AT" dirty="0" smtClean="0"/>
          </a:p>
          <a:p>
            <a:pPr lvl="1"/>
            <a:r>
              <a:rPr lang="de-AT" dirty="0" smtClean="0"/>
              <a:t>Emission </a:t>
            </a:r>
            <a:r>
              <a:rPr lang="de-AT" dirty="0" err="1" smtClean="0"/>
              <a:t>factors</a:t>
            </a:r>
            <a:r>
              <a:rPr lang="de-AT" dirty="0" smtClean="0"/>
              <a:t> (HBEFA, </a:t>
            </a:r>
            <a:r>
              <a:rPr lang="de-AT" dirty="0" err="1" smtClean="0"/>
              <a:t>own</a:t>
            </a:r>
            <a:r>
              <a:rPr lang="de-AT" dirty="0" smtClean="0"/>
              <a:t> </a:t>
            </a:r>
            <a:r>
              <a:rPr lang="de-AT" dirty="0" err="1" smtClean="0"/>
              <a:t>calculations</a:t>
            </a:r>
            <a:r>
              <a:rPr lang="de-AT" dirty="0" smtClean="0"/>
              <a:t>)</a:t>
            </a:r>
          </a:p>
          <a:p>
            <a:pPr lvl="1"/>
            <a:r>
              <a:rPr lang="de-AT" dirty="0" err="1" smtClean="0"/>
              <a:t>Energy</a:t>
            </a:r>
            <a:r>
              <a:rPr lang="de-AT" dirty="0" smtClean="0"/>
              <a:t> </a:t>
            </a:r>
            <a:r>
              <a:rPr lang="de-AT" dirty="0" err="1" smtClean="0"/>
              <a:t>consumption</a:t>
            </a:r>
            <a:r>
              <a:rPr lang="de-AT" dirty="0" smtClean="0"/>
              <a:t> </a:t>
            </a:r>
            <a:r>
              <a:rPr lang="de-AT" dirty="0" err="1" smtClean="0"/>
              <a:t>factors</a:t>
            </a:r>
            <a:r>
              <a:rPr lang="de-AT" dirty="0" smtClean="0"/>
              <a:t> </a:t>
            </a:r>
            <a:r>
              <a:rPr lang="de-AT" dirty="0"/>
              <a:t>(HBEFA, </a:t>
            </a:r>
            <a:r>
              <a:rPr lang="de-AT" dirty="0" err="1"/>
              <a:t>own</a:t>
            </a:r>
            <a:r>
              <a:rPr lang="de-AT" dirty="0"/>
              <a:t> </a:t>
            </a:r>
            <a:r>
              <a:rPr lang="de-AT" dirty="0" err="1"/>
              <a:t>calculations</a:t>
            </a:r>
            <a:r>
              <a:rPr lang="de-AT" dirty="0"/>
              <a:t>)</a:t>
            </a:r>
          </a:p>
          <a:p>
            <a:pPr marL="0" indent="0">
              <a:buNone/>
            </a:pPr>
            <a:endParaRPr lang="de-AT" dirty="0"/>
          </a:p>
          <a:p>
            <a:pPr lvl="0"/>
            <a:endParaRPr lang="de-AT" dirty="0" smtClean="0"/>
          </a:p>
          <a:p>
            <a:pPr lvl="0"/>
            <a:endParaRPr lang="de-DE" dirty="0"/>
          </a:p>
          <a:p>
            <a:pPr marL="0" indent="0">
              <a:buNone/>
            </a:pPr>
            <a:endParaRPr lang="de-DE" dirty="0" smtClean="0"/>
          </a:p>
          <a:p>
            <a:endParaRPr lang="de-DE" dirty="0"/>
          </a:p>
        </p:txBody>
      </p:sp>
    </p:spTree>
    <p:extLst>
      <p:ext uri="{BB962C8B-B14F-4D97-AF65-F5344CB8AC3E}">
        <p14:creationId xmlns:p14="http://schemas.microsoft.com/office/powerpoint/2010/main" val="2779446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smtClean="0"/>
              <a:t>Definition</a:t>
            </a:r>
            <a:r>
              <a:rPr lang="de-DE" sz="2000" dirty="0" smtClean="0"/>
              <a:t> </a:t>
            </a:r>
            <a:r>
              <a:rPr lang="de-DE" sz="2000" dirty="0" err="1" smtClean="0"/>
              <a:t>of</a:t>
            </a:r>
            <a:r>
              <a:rPr lang="de-DE" sz="2000" dirty="0" smtClean="0"/>
              <a:t> Reference </a:t>
            </a:r>
            <a:r>
              <a:rPr lang="de-DE" sz="2000" dirty="0" err="1" smtClean="0"/>
              <a:t>Vehicles</a:t>
            </a:r>
            <a:endParaRPr lang="de-DE" sz="2000" dirty="0"/>
          </a:p>
        </p:txBody>
      </p:sp>
      <p:sp>
        <p:nvSpPr>
          <p:cNvPr id="3" name="Foliennummernplatzhalter 2"/>
          <p:cNvSpPr>
            <a:spLocks noGrp="1"/>
          </p:cNvSpPr>
          <p:nvPr>
            <p:ph type="sldNum" sz="quarter" idx="10"/>
          </p:nvPr>
        </p:nvSpPr>
        <p:spPr/>
        <p:txBody>
          <a:bodyPr/>
          <a:lstStyle/>
          <a:p>
            <a:fld id="{2E6046F0-BA93-4699-83A0-D6120B23834D}" type="slidenum">
              <a:rPr lang="de-DE" smtClean="0"/>
              <a:pPr/>
              <a:t>8</a:t>
            </a:fld>
            <a:endParaRPr lang="de-DE" dirty="0"/>
          </a:p>
        </p:txBody>
      </p:sp>
      <p:sp>
        <p:nvSpPr>
          <p:cNvPr id="4" name="Textplatzhalter 3"/>
          <p:cNvSpPr>
            <a:spLocks noGrp="1"/>
          </p:cNvSpPr>
          <p:nvPr>
            <p:ph type="body" sz="quarter" idx="11"/>
          </p:nvPr>
        </p:nvSpPr>
        <p:spPr/>
        <p:txBody>
          <a:bodyPr>
            <a:normAutofit/>
          </a:bodyPr>
          <a:lstStyle/>
          <a:p>
            <a:r>
              <a:rPr lang="en-US" sz="1600" dirty="0"/>
              <a:t>For each vehicle segment, a reference vehicle is defined which is used as a basis </a:t>
            </a:r>
            <a:r>
              <a:rPr lang="en-US" sz="1600" dirty="0" smtClean="0"/>
              <a:t>for comparative</a:t>
            </a:r>
            <a:r>
              <a:rPr lang="en-US" sz="1600" dirty="0"/>
              <a:t> </a:t>
            </a:r>
            <a:r>
              <a:rPr lang="en-US" sz="1600" dirty="0" smtClean="0"/>
              <a:t>analysis on an annual scale.</a:t>
            </a:r>
            <a:endParaRPr lang="en-US" sz="1600" dirty="0"/>
          </a:p>
          <a:p>
            <a:r>
              <a:rPr lang="en-US" sz="1600" dirty="0" smtClean="0"/>
              <a:t>Vehicle Class Specific Reference</a:t>
            </a:r>
            <a:r>
              <a:rPr lang="en-US" sz="1600" dirty="0"/>
              <a:t> vehicles </a:t>
            </a:r>
            <a:r>
              <a:rPr lang="en-US" sz="1600" dirty="0" smtClean="0"/>
              <a:t>are based on annual sales figures. Vehicle</a:t>
            </a:r>
            <a:r>
              <a:rPr lang="en-US" sz="1600" dirty="0"/>
              <a:t> </a:t>
            </a:r>
            <a:r>
              <a:rPr lang="en-US" sz="1600" dirty="0" smtClean="0"/>
              <a:t>segments are defined as established by </a:t>
            </a:r>
            <a:r>
              <a:rPr lang="en-US" sz="1600" dirty="0"/>
              <a:t>the European </a:t>
            </a:r>
            <a:r>
              <a:rPr lang="en-US" sz="1600" dirty="0" smtClean="0"/>
              <a:t>Commission</a:t>
            </a:r>
            <a:endParaRPr lang="en-US" sz="1600" dirty="0"/>
          </a:p>
          <a:p>
            <a:r>
              <a:rPr lang="en-US" sz="1600" dirty="0" smtClean="0"/>
              <a:t>Additionally,</a:t>
            </a:r>
            <a:r>
              <a:rPr lang="en-US" sz="1600" dirty="0"/>
              <a:t> </a:t>
            </a:r>
            <a:r>
              <a:rPr lang="en-US" sz="1600" dirty="0" smtClean="0"/>
              <a:t>following vehicle attributes are taken into consideration:</a:t>
            </a:r>
            <a:endParaRPr lang="en-US" sz="1600" dirty="0"/>
          </a:p>
          <a:p>
            <a:pPr lvl="1"/>
            <a:r>
              <a:rPr lang="en-US" sz="1200" dirty="0" smtClean="0"/>
              <a:t>Typical engine</a:t>
            </a:r>
          </a:p>
          <a:p>
            <a:pPr lvl="1"/>
            <a:r>
              <a:rPr lang="en-US" sz="1200" dirty="0" smtClean="0"/>
              <a:t>Typical </a:t>
            </a:r>
            <a:r>
              <a:rPr lang="en-US" sz="1200" dirty="0"/>
              <a:t>equipment </a:t>
            </a:r>
            <a:br>
              <a:rPr lang="en-US" sz="1200" dirty="0"/>
            </a:br>
            <a:endParaRPr lang="de-DE" sz="800" dirty="0" smtClean="0"/>
          </a:p>
          <a:p>
            <a:pPr lvl="1"/>
            <a:endParaRPr lang="de-DE"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a:t>Definition</a:t>
            </a:r>
            <a:r>
              <a:rPr lang="de-DE" sz="2000" dirty="0"/>
              <a:t> </a:t>
            </a:r>
            <a:r>
              <a:rPr lang="de-DE" sz="2000" dirty="0" err="1"/>
              <a:t>of</a:t>
            </a:r>
            <a:r>
              <a:rPr lang="de-DE" sz="2000" dirty="0"/>
              <a:t> Reference </a:t>
            </a:r>
            <a:r>
              <a:rPr lang="de-DE" sz="2000" dirty="0" err="1" smtClean="0"/>
              <a:t>Vehicles</a:t>
            </a:r>
            <a:r>
              <a:rPr lang="de-DE" sz="2000" dirty="0" smtClean="0"/>
              <a:t> – </a:t>
            </a:r>
            <a:r>
              <a:rPr lang="de-DE" sz="2000" dirty="0" err="1" smtClean="0"/>
              <a:t>Example</a:t>
            </a:r>
            <a:r>
              <a:rPr lang="de-DE" sz="2000" dirty="0" smtClean="0"/>
              <a:t> (2)</a:t>
            </a:r>
            <a:endParaRPr lang="de-DE" sz="2000" dirty="0"/>
          </a:p>
        </p:txBody>
      </p:sp>
      <p:sp>
        <p:nvSpPr>
          <p:cNvPr id="3" name="Foliennummernplatzhalter 2"/>
          <p:cNvSpPr>
            <a:spLocks noGrp="1"/>
          </p:cNvSpPr>
          <p:nvPr>
            <p:ph type="sldNum" sz="quarter" idx="10"/>
          </p:nvPr>
        </p:nvSpPr>
        <p:spPr/>
        <p:txBody>
          <a:bodyPr/>
          <a:lstStyle/>
          <a:p>
            <a:fld id="{2E6046F0-BA93-4699-83A0-D6120B23834D}" type="slidenum">
              <a:rPr lang="de-DE" smtClean="0"/>
              <a:pPr/>
              <a:t>9</a:t>
            </a:fld>
            <a:endParaRPr lang="de-DE" dirty="0"/>
          </a:p>
        </p:txBody>
      </p:sp>
      <p:graphicFrame>
        <p:nvGraphicFramePr>
          <p:cNvPr id="10" name="Tabelle 9"/>
          <p:cNvGraphicFramePr>
            <a:graphicFrameLocks noGrp="1"/>
          </p:cNvGraphicFramePr>
          <p:nvPr>
            <p:extLst>
              <p:ext uri="{D42A27DB-BD31-4B8C-83A1-F6EECF244321}">
                <p14:modId xmlns:p14="http://schemas.microsoft.com/office/powerpoint/2010/main" val="2475286827"/>
              </p:ext>
            </p:extLst>
          </p:nvPr>
        </p:nvGraphicFramePr>
        <p:xfrm>
          <a:off x="421920" y="2492896"/>
          <a:ext cx="3497464" cy="3296514"/>
        </p:xfrm>
        <a:graphic>
          <a:graphicData uri="http://schemas.openxmlformats.org/drawingml/2006/table">
            <a:tbl>
              <a:tblPr/>
              <a:tblGrid>
                <a:gridCol w="1648885"/>
                <a:gridCol w="1003735"/>
                <a:gridCol w="844844"/>
              </a:tblGrid>
              <a:tr h="402612">
                <a:tc>
                  <a:txBody>
                    <a:bodyPr/>
                    <a:lstStyle/>
                    <a:p>
                      <a:pPr algn="l" fontAlgn="ctr"/>
                      <a:r>
                        <a:rPr lang="de-DE" sz="1000" b="1" i="0" u="none" strike="noStrike" dirty="0">
                          <a:solidFill>
                            <a:srgbClr val="000000"/>
                          </a:solidFill>
                          <a:latin typeface="Arial"/>
                        </a:rPr>
                        <a:t>Neuzulassungen</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1000" b="1" i="0" u="none" strike="noStrike" dirty="0">
                          <a:solidFill>
                            <a:srgbClr val="000000"/>
                          </a:solidFill>
                          <a:latin typeface="Arial"/>
                        </a:rPr>
                        <a:t>01-2009 bis 12-2009</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1000" b="1" i="1" u="none" strike="noStrike" dirty="0" smtClean="0">
                          <a:solidFill>
                            <a:srgbClr val="000000"/>
                          </a:solidFill>
                          <a:latin typeface="Arial"/>
                        </a:rPr>
                        <a:t>Anteil in %</a:t>
                      </a:r>
                      <a:r>
                        <a:rPr lang="de-DE" sz="1000" b="1" i="1" u="none" strike="noStrike" dirty="0">
                          <a:solidFill>
                            <a:srgbClr val="000000"/>
                          </a:solidFill>
                          <a:latin typeface="Arial"/>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50">
                <a:tc>
                  <a:txBody>
                    <a:bodyPr/>
                    <a:lstStyle/>
                    <a:p>
                      <a:pPr algn="l" fontAlgn="ctr"/>
                      <a:r>
                        <a:rPr lang="de-DE" sz="1000" b="1" i="0" u="none" strike="noStrike" dirty="0">
                          <a:solidFill>
                            <a:srgbClr val="000000"/>
                          </a:solidFill>
                          <a:latin typeface="Arial"/>
                        </a:rPr>
                        <a:t>GESAMT</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de-DE" sz="1000" b="0" i="0" u="none" strike="noStrike" dirty="0">
                          <a:solidFill>
                            <a:srgbClr val="000000"/>
                          </a:solidFill>
                          <a:latin typeface="Arial"/>
                        </a:rPr>
                        <a:t>319.403</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de-DE" sz="1000" b="0" i="1" u="none" strike="noStrike" dirty="0">
                          <a:solidFill>
                            <a:srgbClr val="000000"/>
                          </a:solidFill>
                          <a:latin typeface="Arial"/>
                        </a:rPr>
                        <a:t>100,0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762">
                <a:tc>
                  <a:txBody>
                    <a:bodyPr/>
                    <a:lstStyle/>
                    <a:p>
                      <a:pPr algn="l" fontAlgn="ctr"/>
                      <a:r>
                        <a:rPr lang="de-DE" sz="1000" b="1" i="0" u="none" strike="noStrike" dirty="0" smtClean="0">
                          <a:solidFill>
                            <a:srgbClr val="000000"/>
                          </a:solidFill>
                          <a:latin typeface="Arial"/>
                        </a:rPr>
                        <a:t>Nach Segmenten</a:t>
                      </a:r>
                      <a:endParaRPr lang="de-DE" sz="1000" b="1" i="0" u="none" strike="noStrike" dirty="0">
                        <a:solidFill>
                          <a:srgbClr val="000000"/>
                        </a:solidFill>
                        <a:latin typeface="Arial"/>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de-DE" sz="1000" b="0" i="0" u="none" strike="noStrike" dirty="0">
                        <a:solidFill>
                          <a:srgbClr val="000000"/>
                        </a:solidFill>
                        <a:latin typeface="Arial"/>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de-DE" sz="1000" b="0" i="1" u="none" strike="noStrike" dirty="0">
                        <a:solidFill>
                          <a:srgbClr val="000000"/>
                        </a:solidFill>
                        <a:latin typeface="Arial"/>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762">
                <a:tc>
                  <a:txBody>
                    <a:bodyPr/>
                    <a:lstStyle/>
                    <a:p>
                      <a:pPr algn="l" fontAlgn="ctr"/>
                      <a:r>
                        <a:rPr lang="de-DE" sz="1000" b="0" i="0" u="none" strike="noStrike" dirty="0">
                          <a:solidFill>
                            <a:srgbClr val="000000"/>
                          </a:solidFill>
                          <a:latin typeface="Arial"/>
                        </a:rPr>
                        <a:t>-</a:t>
                      </a:r>
                      <a:r>
                        <a:rPr lang="de-DE" sz="1000" b="0" i="0" u="none" strike="noStrike" dirty="0" smtClean="0">
                          <a:solidFill>
                            <a:srgbClr val="000000"/>
                          </a:solidFill>
                          <a:latin typeface="Arial"/>
                        </a:rPr>
                        <a:t>B-</a:t>
                      </a:r>
                      <a:r>
                        <a:rPr lang="de-DE" sz="1000" b="0" i="0" u="none" strike="noStrike" baseline="0" dirty="0" smtClean="0">
                          <a:solidFill>
                            <a:srgbClr val="000000"/>
                          </a:solidFill>
                          <a:latin typeface="Arial"/>
                        </a:rPr>
                        <a:t> Kleinwagen</a:t>
                      </a:r>
                      <a:endParaRPr lang="de-DE" sz="1000" b="0" i="0" u="none" strike="noStrike" dirty="0">
                        <a:solidFill>
                          <a:srgbClr val="000000"/>
                        </a:solidFill>
                        <a:latin typeface="Arial"/>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1000" b="0" i="0" u="none" strike="noStrike" dirty="0">
                          <a:solidFill>
                            <a:srgbClr val="000000"/>
                          </a:solidFill>
                          <a:latin typeface="Arial"/>
                        </a:rPr>
                        <a:t>81.341</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1000" b="0" i="1" u="none" strike="noStrike" dirty="0">
                          <a:solidFill>
                            <a:srgbClr val="000000"/>
                          </a:solidFill>
                          <a:latin typeface="Arial"/>
                        </a:rPr>
                        <a:t>25,5</a:t>
                      </a: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450">
                <a:tc>
                  <a:txBody>
                    <a:bodyPr/>
                    <a:lstStyle/>
                    <a:p>
                      <a:pPr algn="l" fontAlgn="ctr"/>
                      <a:r>
                        <a:rPr lang="de-DE" sz="1000" b="0" i="0" u="none" strike="noStrike" dirty="0">
                          <a:solidFill>
                            <a:srgbClr val="000000"/>
                          </a:solidFill>
                          <a:latin typeface="Arial"/>
                        </a:rPr>
                        <a:t>-</a:t>
                      </a:r>
                      <a:r>
                        <a:rPr lang="de-DE" sz="1000" b="0" i="0" u="none" strike="noStrike" dirty="0" smtClean="0">
                          <a:solidFill>
                            <a:srgbClr val="000000"/>
                          </a:solidFill>
                          <a:latin typeface="Arial"/>
                        </a:rPr>
                        <a:t>C- Mittelklasse</a:t>
                      </a:r>
                      <a:endParaRPr lang="de-DE" sz="1000" b="0" i="0" u="none" strike="noStrike" dirty="0">
                        <a:solidFill>
                          <a:srgbClr val="000000"/>
                        </a:solidFill>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1000" b="0" i="0" u="none" strike="noStrike" dirty="0">
                          <a:solidFill>
                            <a:srgbClr val="000000"/>
                          </a:solidFill>
                          <a:latin typeface="Arial"/>
                        </a:rPr>
                        <a:t>73.293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1000" b="0" i="1" u="none" strike="noStrike" dirty="0">
                          <a:solidFill>
                            <a:srgbClr val="000000"/>
                          </a:solidFill>
                          <a:latin typeface="Arial"/>
                        </a:rPr>
                        <a:t>23,0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762">
                <a:tc>
                  <a:txBody>
                    <a:bodyPr/>
                    <a:lstStyle/>
                    <a:p>
                      <a:pPr algn="l" fontAlgn="ctr"/>
                      <a:r>
                        <a:rPr lang="de-DE" sz="1000" b="0" i="0" u="none" strike="noStrike" dirty="0">
                          <a:solidFill>
                            <a:srgbClr val="000000"/>
                          </a:solidFill>
                          <a:latin typeface="Arial"/>
                        </a:rPr>
                        <a:t>-</a:t>
                      </a:r>
                      <a:r>
                        <a:rPr lang="de-DE" sz="1000" b="0" i="0" u="none" strike="noStrike" dirty="0" smtClean="0">
                          <a:solidFill>
                            <a:srgbClr val="000000"/>
                          </a:solidFill>
                          <a:latin typeface="Arial"/>
                        </a:rPr>
                        <a:t>D- Obere Mittelklasse</a:t>
                      </a:r>
                      <a:endParaRPr lang="de-DE" sz="1000" b="0" i="0" u="none" strike="noStrike" dirty="0">
                        <a:solidFill>
                          <a:srgbClr val="000000"/>
                        </a:solidFill>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1000" b="0" i="0" u="none" strike="noStrike" dirty="0">
                          <a:solidFill>
                            <a:srgbClr val="000000"/>
                          </a:solidFill>
                          <a:latin typeface="Arial"/>
                        </a:rPr>
                        <a:t>40.050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1000" b="0" i="1" u="none" strike="noStrike" dirty="0">
                          <a:solidFill>
                            <a:srgbClr val="000000"/>
                          </a:solidFill>
                          <a:latin typeface="Arial"/>
                        </a:rPr>
                        <a:t>12,5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612">
                <a:tc>
                  <a:txBody>
                    <a:bodyPr/>
                    <a:lstStyle/>
                    <a:p>
                      <a:pPr algn="l" fontAlgn="ctr"/>
                      <a:r>
                        <a:rPr lang="de-DE" sz="1000" b="0" i="0" u="none" strike="noStrike" dirty="0">
                          <a:solidFill>
                            <a:srgbClr val="000000"/>
                          </a:solidFill>
                          <a:latin typeface="Arial"/>
                        </a:rPr>
                        <a:t>-</a:t>
                      </a:r>
                      <a:r>
                        <a:rPr lang="de-DE" sz="1000" b="0" i="0" u="none" strike="noStrike" dirty="0" smtClean="0">
                          <a:solidFill>
                            <a:srgbClr val="000000"/>
                          </a:solidFill>
                          <a:latin typeface="Arial"/>
                        </a:rPr>
                        <a:t>SUV-  SUV</a:t>
                      </a:r>
                      <a:r>
                        <a:rPr lang="de-DE" sz="1000" b="0" i="0" u="none" strike="noStrike" baseline="0" dirty="0" smtClean="0">
                          <a:solidFill>
                            <a:srgbClr val="000000"/>
                          </a:solidFill>
                          <a:latin typeface="Arial"/>
                        </a:rPr>
                        <a:t> und Geländewagen</a:t>
                      </a:r>
                      <a:endParaRPr lang="de-DE" sz="1000" b="0" i="0" u="none" strike="noStrike" dirty="0">
                        <a:solidFill>
                          <a:srgbClr val="000000"/>
                        </a:solidFill>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1000" b="0" i="0" u="none" strike="noStrike" dirty="0">
                          <a:solidFill>
                            <a:srgbClr val="000000"/>
                          </a:solidFill>
                          <a:latin typeface="Arial"/>
                        </a:rPr>
                        <a:t>33.238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1000" b="0" i="1" u="none" strike="noStrike" dirty="0">
                          <a:solidFill>
                            <a:srgbClr val="000000"/>
                          </a:solidFill>
                          <a:latin typeface="Arial"/>
                        </a:rPr>
                        <a:t>10,4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762">
                <a:tc>
                  <a:txBody>
                    <a:bodyPr/>
                    <a:lstStyle/>
                    <a:p>
                      <a:pPr algn="l" fontAlgn="ctr"/>
                      <a:r>
                        <a:rPr lang="de-DE" sz="1000" b="0" i="0" u="none" strike="noStrike" dirty="0">
                          <a:solidFill>
                            <a:srgbClr val="000000"/>
                          </a:solidFill>
                          <a:latin typeface="Arial"/>
                        </a:rPr>
                        <a:t>-</a:t>
                      </a:r>
                      <a:r>
                        <a:rPr lang="de-DE" sz="1000" b="0" i="0" u="none" strike="noStrike" dirty="0" smtClean="0">
                          <a:solidFill>
                            <a:srgbClr val="000000"/>
                          </a:solidFill>
                          <a:latin typeface="Arial"/>
                        </a:rPr>
                        <a:t>MD- Van/Family</a:t>
                      </a:r>
                      <a:r>
                        <a:rPr lang="de-DE" sz="1000" b="0" i="0" u="none" strike="noStrike" baseline="0" dirty="0" smtClean="0">
                          <a:solidFill>
                            <a:srgbClr val="000000"/>
                          </a:solidFill>
                          <a:latin typeface="Arial"/>
                        </a:rPr>
                        <a:t> Van</a:t>
                      </a:r>
                      <a:endParaRPr lang="de-DE" sz="1000" b="0" i="0" u="none" strike="noStrike" dirty="0">
                        <a:solidFill>
                          <a:srgbClr val="000000"/>
                        </a:solidFill>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1000" b="0" i="0" u="none" strike="noStrike" dirty="0">
                          <a:solidFill>
                            <a:srgbClr val="000000"/>
                          </a:solidFill>
                          <a:latin typeface="Arial"/>
                        </a:rPr>
                        <a:t>31.772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1000" b="0" i="1" u="none" strike="noStrike" dirty="0">
                          <a:solidFill>
                            <a:srgbClr val="000000"/>
                          </a:solidFill>
                          <a:latin typeface="Arial"/>
                        </a:rPr>
                        <a:t>10,0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762">
                <a:tc>
                  <a:txBody>
                    <a:bodyPr/>
                    <a:lstStyle/>
                    <a:p>
                      <a:pPr algn="l" fontAlgn="ctr"/>
                      <a:r>
                        <a:rPr lang="de-DE" sz="1000" b="0" i="0" u="none" strike="noStrike" dirty="0">
                          <a:solidFill>
                            <a:srgbClr val="000000"/>
                          </a:solidFill>
                          <a:latin typeface="Arial"/>
                        </a:rPr>
                        <a:t>-</a:t>
                      </a:r>
                      <a:r>
                        <a:rPr lang="de-DE" sz="1000" b="0" i="0" u="none" strike="noStrike" dirty="0" smtClean="0">
                          <a:solidFill>
                            <a:srgbClr val="000000"/>
                          </a:solidFill>
                          <a:latin typeface="Arial"/>
                        </a:rPr>
                        <a:t>A- Kleinstwagen</a:t>
                      </a:r>
                      <a:endParaRPr lang="de-DE" sz="1000" b="0" i="0" u="none" strike="noStrike" dirty="0">
                        <a:solidFill>
                          <a:srgbClr val="000000"/>
                        </a:solidFill>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1000" b="0" i="0" u="none" strike="noStrike" dirty="0">
                          <a:solidFill>
                            <a:srgbClr val="000000"/>
                          </a:solidFill>
                          <a:latin typeface="Arial"/>
                        </a:rPr>
                        <a:t>24.878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1000" b="0" i="1" u="none" strike="noStrike" dirty="0">
                          <a:solidFill>
                            <a:srgbClr val="000000"/>
                          </a:solidFill>
                          <a:latin typeface="Arial"/>
                        </a:rPr>
                        <a:t>7,8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7818">
                <a:tc>
                  <a:txBody>
                    <a:bodyPr/>
                    <a:lstStyle/>
                    <a:p>
                      <a:pPr algn="l" fontAlgn="ctr"/>
                      <a:r>
                        <a:rPr lang="de-DE" sz="1000" b="0" i="0" u="none" strike="noStrike" dirty="0">
                          <a:solidFill>
                            <a:srgbClr val="000000"/>
                          </a:solidFill>
                          <a:latin typeface="Arial"/>
                        </a:rPr>
                        <a:t>-</a:t>
                      </a:r>
                      <a:r>
                        <a:rPr lang="de-DE" sz="1000" b="0" i="0" u="none" strike="noStrike" dirty="0" smtClean="0">
                          <a:solidFill>
                            <a:srgbClr val="000000"/>
                          </a:solidFill>
                          <a:latin typeface="Arial"/>
                        </a:rPr>
                        <a:t>M- Mehrzweckfahrzeuge/Vans</a:t>
                      </a:r>
                      <a:endParaRPr lang="de-DE" sz="1000" b="0" i="0" u="none" strike="noStrike" dirty="0">
                        <a:solidFill>
                          <a:srgbClr val="000000"/>
                        </a:solidFill>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1000" b="0" i="0" u="none" strike="noStrike" dirty="0">
                          <a:solidFill>
                            <a:srgbClr val="000000"/>
                          </a:solidFill>
                          <a:latin typeface="Arial"/>
                        </a:rPr>
                        <a:t>11.033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1000" b="0" i="1" u="none" strike="noStrike" dirty="0">
                          <a:solidFill>
                            <a:srgbClr val="000000"/>
                          </a:solidFill>
                          <a:latin typeface="Arial"/>
                        </a:rPr>
                        <a:t>3,5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762">
                <a:tc>
                  <a:txBody>
                    <a:bodyPr/>
                    <a:lstStyle/>
                    <a:p>
                      <a:pPr algn="l" fontAlgn="ctr"/>
                      <a:r>
                        <a:rPr lang="de-DE" sz="1000" b="0" i="0" u="none" strike="noStrike" dirty="0">
                          <a:solidFill>
                            <a:srgbClr val="000000"/>
                          </a:solidFill>
                          <a:latin typeface="Arial"/>
                        </a:rPr>
                        <a:t>-</a:t>
                      </a:r>
                      <a:r>
                        <a:rPr lang="de-DE" sz="1000" b="0" i="0" u="none" strike="noStrike" dirty="0" smtClean="0">
                          <a:solidFill>
                            <a:srgbClr val="000000"/>
                          </a:solidFill>
                          <a:latin typeface="Arial"/>
                        </a:rPr>
                        <a:t>E- Oberklasse</a:t>
                      </a:r>
                      <a:endParaRPr lang="de-DE" sz="1000" b="0" i="0" u="none" strike="noStrike" dirty="0">
                        <a:solidFill>
                          <a:srgbClr val="000000"/>
                        </a:solidFill>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1000" b="0" i="0" u="none" strike="noStrike" dirty="0">
                          <a:solidFill>
                            <a:srgbClr val="000000"/>
                          </a:solidFill>
                          <a:latin typeface="Arial"/>
                        </a:rPr>
                        <a:t>6.983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e-DE" sz="1000" b="0" i="1" u="none" strike="noStrike" dirty="0">
                          <a:solidFill>
                            <a:srgbClr val="000000"/>
                          </a:solidFill>
                          <a:latin typeface="Arial"/>
                        </a:rPr>
                        <a:t>2,2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200700722"/>
              </p:ext>
            </p:extLst>
          </p:nvPr>
        </p:nvGraphicFramePr>
        <p:xfrm>
          <a:off x="4572000" y="2492896"/>
          <a:ext cx="4181816" cy="2930833"/>
        </p:xfrm>
        <a:graphic>
          <a:graphicData uri="http://schemas.openxmlformats.org/drawingml/2006/table">
            <a:tbl>
              <a:tblPr/>
              <a:tblGrid>
                <a:gridCol w="530791"/>
                <a:gridCol w="443434"/>
                <a:gridCol w="638761"/>
                <a:gridCol w="568268"/>
                <a:gridCol w="166996"/>
                <a:gridCol w="367632"/>
                <a:gridCol w="367632"/>
                <a:gridCol w="1098302"/>
              </a:tblGrid>
              <a:tr h="592759">
                <a:tc>
                  <a:txBody>
                    <a:bodyPr/>
                    <a:lstStyle/>
                    <a:p>
                      <a:pPr algn="ctr" fontAlgn="ctr"/>
                      <a:r>
                        <a:rPr lang="de-DE" sz="1000" b="1" i="0" u="none" strike="noStrike" dirty="0">
                          <a:solidFill>
                            <a:srgbClr val="000000"/>
                          </a:solidFill>
                          <a:latin typeface="Arial"/>
                        </a:rPr>
                        <a:t>Marken</a:t>
                      </a:r>
                      <a:r>
                        <a:rPr lang="de-DE" sz="1000" b="1" i="0" u="none" strike="noStrike" dirty="0" smtClean="0">
                          <a:solidFill>
                            <a:srgbClr val="000000"/>
                          </a:solidFill>
                          <a:latin typeface="Arial"/>
                        </a:rPr>
                        <a:t>/</a:t>
                      </a:r>
                    </a:p>
                    <a:p>
                      <a:pPr algn="ctr" fontAlgn="ctr"/>
                      <a:r>
                        <a:rPr lang="de-DE" sz="1000" b="1" i="0" u="none" strike="noStrike" dirty="0" smtClean="0">
                          <a:solidFill>
                            <a:srgbClr val="000000"/>
                          </a:solidFill>
                          <a:latin typeface="Arial"/>
                        </a:rPr>
                        <a:t>Typen</a:t>
                      </a:r>
                      <a:endParaRPr lang="de-DE" sz="1000" b="1" i="0" u="none" strike="noStrike" dirty="0">
                        <a:solidFill>
                          <a:srgbClr val="000000"/>
                        </a:solidFill>
                        <a:latin typeface="Arial"/>
                      </a:endParaRPr>
                    </a:p>
                  </a:txBody>
                  <a:tcPr marL="6162" marR="6162" marT="616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marL="0" algn="ctr" defTabSz="914400" rtl="0" eaLnBrk="1" fontAlgn="ctr" latinLnBrk="0" hangingPunct="1"/>
                      <a:r>
                        <a:rPr lang="de-DE" sz="1000" b="1" i="0" u="none" strike="noStrike" kern="1200" dirty="0" smtClean="0">
                          <a:solidFill>
                            <a:srgbClr val="000000"/>
                          </a:solidFill>
                          <a:latin typeface="Arial"/>
                          <a:ea typeface="+mn-ea"/>
                          <a:cs typeface="+mn-cs"/>
                        </a:rPr>
                        <a:t>Personenkraftwagen</a:t>
                      </a:r>
                      <a:endParaRPr lang="de-DE" sz="1000" b="1" i="0" u="none" strike="noStrike" dirty="0">
                        <a:solidFill>
                          <a:srgbClr val="000000"/>
                        </a:solidFill>
                        <a:latin typeface="Arial"/>
                      </a:endParaRPr>
                    </a:p>
                    <a:p>
                      <a:pPr algn="ctr" fontAlgn="b"/>
                      <a:r>
                        <a:rPr lang="de-DE" sz="1000" b="1" i="0" u="none" strike="noStrike" dirty="0">
                          <a:solidFill>
                            <a:srgbClr val="000000"/>
                          </a:solidFill>
                          <a:latin typeface="Arial"/>
                        </a:rPr>
                        <a:t> </a:t>
                      </a:r>
                    </a:p>
                  </a:txBody>
                  <a:tcPr marL="6162" marR="6162" marT="6162"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pPr algn="ctr" fontAlgn="b"/>
                      <a:endParaRPr lang="de-DE" sz="1000" b="1" i="0" u="none" strike="noStrike" dirty="0">
                        <a:solidFill>
                          <a:srgbClr val="000000"/>
                        </a:solidFill>
                        <a:latin typeface="Arial"/>
                      </a:endParaRPr>
                    </a:p>
                  </a:txBody>
                  <a:tcPr marL="6162" marR="6162" marT="6162"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marL="0" algn="ctr" defTabSz="914400" rtl="0" eaLnBrk="1" fontAlgn="ctr" latinLnBrk="0" hangingPunct="1"/>
                      <a:r>
                        <a:rPr lang="de-DE" sz="1000" b="1" i="0" u="none" strike="noStrike" kern="1200" dirty="0">
                          <a:solidFill>
                            <a:srgbClr val="000000"/>
                          </a:solidFill>
                          <a:latin typeface="Arial"/>
                          <a:ea typeface="+mn-ea"/>
                          <a:cs typeface="+mn-cs"/>
                        </a:rPr>
                        <a:t> </a:t>
                      </a:r>
                    </a:p>
                    <a:p>
                      <a:pPr marL="0" algn="ctr" defTabSz="914400" rtl="0" eaLnBrk="1" fontAlgn="ctr" latinLnBrk="0" hangingPunct="1"/>
                      <a:r>
                        <a:rPr lang="de-DE" sz="1000" b="1" i="0" u="none" strike="noStrike" kern="1200" dirty="0">
                          <a:solidFill>
                            <a:srgbClr val="000000"/>
                          </a:solidFill>
                          <a:latin typeface="Arial"/>
                          <a:ea typeface="+mn-ea"/>
                          <a:cs typeface="+mn-cs"/>
                        </a:rPr>
                        <a:t> </a:t>
                      </a:r>
                      <a:r>
                        <a:rPr lang="de-DE" sz="1000" b="1" i="0" u="none" strike="noStrike" kern="1200" dirty="0" smtClean="0">
                          <a:solidFill>
                            <a:srgbClr val="000000"/>
                          </a:solidFill>
                          <a:latin typeface="Arial"/>
                          <a:ea typeface="+mn-ea"/>
                          <a:cs typeface="+mn-cs"/>
                        </a:rPr>
                        <a:t>Segment</a:t>
                      </a:r>
                      <a:endParaRPr lang="de-DE" sz="1000" b="1" i="0" u="none" strike="noStrike" kern="1200" dirty="0">
                        <a:solidFill>
                          <a:srgbClr val="000000"/>
                        </a:solidFill>
                        <a:latin typeface="Arial"/>
                        <a:ea typeface="+mn-ea"/>
                        <a:cs typeface="+mn-cs"/>
                      </a:endParaRPr>
                    </a:p>
                    <a:p>
                      <a:pPr marL="0" algn="ctr" defTabSz="914400" rtl="0" eaLnBrk="1" fontAlgn="ctr" latinLnBrk="0" hangingPunct="1"/>
                      <a:r>
                        <a:rPr lang="de-DE" sz="1000" b="1" i="0" u="none" strike="noStrike" kern="1200" dirty="0">
                          <a:solidFill>
                            <a:srgbClr val="000000"/>
                          </a:solidFill>
                          <a:latin typeface="Arial"/>
                          <a:ea typeface="+mn-ea"/>
                          <a:cs typeface="+mn-cs"/>
                        </a:rPr>
                        <a:t> </a:t>
                      </a:r>
                    </a:p>
                  </a:txBody>
                  <a:tcPr marL="6162" marR="6162" marT="6162"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algn="ctr" defTabSz="914400" rtl="0" eaLnBrk="1" fontAlgn="ctr" latinLnBrk="0" hangingPunct="1"/>
                      <a:endParaRPr lang="de-DE" sz="1000" b="1" i="0" u="none" strike="noStrike" kern="1200" dirty="0">
                        <a:solidFill>
                          <a:srgbClr val="000000"/>
                        </a:solidFill>
                        <a:latin typeface="Arial"/>
                        <a:ea typeface="+mn-ea"/>
                        <a:cs typeface="+mn-cs"/>
                      </a:endParaRPr>
                    </a:p>
                  </a:txBody>
                  <a:tcPr marL="6162" marR="6162" marT="6162"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algn="ctr" defTabSz="914400" rtl="0" eaLnBrk="1" fontAlgn="ctr" latinLnBrk="0" hangingPunct="1"/>
                      <a:endParaRPr lang="de-DE" sz="1000" b="1" i="0" u="none" strike="noStrike" kern="1200" dirty="0">
                        <a:solidFill>
                          <a:srgbClr val="000000"/>
                        </a:solidFill>
                        <a:latin typeface="Arial"/>
                        <a:ea typeface="+mn-ea"/>
                        <a:cs typeface="+mn-cs"/>
                      </a:endParaRPr>
                    </a:p>
                  </a:txBody>
                  <a:tcPr marL="6162" marR="6162" marT="6162"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de-DE" sz="1000" b="1" i="0" u="none" strike="noStrike" kern="1200" dirty="0" smtClean="0">
                          <a:solidFill>
                            <a:srgbClr val="000000"/>
                          </a:solidFill>
                          <a:latin typeface="Arial"/>
                          <a:ea typeface="+mn-ea"/>
                          <a:cs typeface="+mn-cs"/>
                        </a:rPr>
                        <a:t>Meistgewählte </a:t>
                      </a:r>
                      <a:r>
                        <a:rPr lang="de-DE" sz="1000" b="1" i="0" u="none" strike="noStrike" kern="1200" dirty="0">
                          <a:solidFill>
                            <a:srgbClr val="000000"/>
                          </a:solidFill>
                          <a:latin typeface="Arial"/>
                          <a:ea typeface="+mn-ea"/>
                          <a:cs typeface="+mn-cs"/>
                        </a:rPr>
                        <a:t>Motorisierung</a:t>
                      </a:r>
                    </a:p>
                  </a:txBody>
                  <a:tcPr marL="6162" marR="6162" marT="616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2209">
                <a:tc>
                  <a:txBody>
                    <a:bodyPr/>
                    <a:lstStyle/>
                    <a:p>
                      <a:pPr algn="ctr" fontAlgn="ctr"/>
                      <a:r>
                        <a:rPr lang="de-DE" sz="1000" b="0" i="0" u="none" strike="noStrike" dirty="0">
                          <a:solidFill>
                            <a:srgbClr val="000000"/>
                          </a:solidFill>
                          <a:latin typeface="Arial"/>
                        </a:rPr>
                        <a:t> </a:t>
                      </a:r>
                    </a:p>
                  </a:txBody>
                  <a:tcPr marL="6162" marR="6162" marT="6162"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000" b="0" i="0" u="none" strike="noStrike" dirty="0">
                          <a:solidFill>
                            <a:srgbClr val="000000"/>
                          </a:solidFill>
                          <a:latin typeface="Arial"/>
                        </a:rPr>
                        <a:t> </a:t>
                      </a:r>
                    </a:p>
                  </a:txBody>
                  <a:tcPr marL="6162" marR="6162" marT="6162"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000" b="0" i="0" u="none" strike="noStrike" dirty="0">
                          <a:solidFill>
                            <a:srgbClr val="000000"/>
                          </a:solidFill>
                          <a:latin typeface="Arial"/>
                        </a:rPr>
                        <a:t>Jän. - Dezember 2009</a:t>
                      </a:r>
                    </a:p>
                  </a:txBody>
                  <a:tcPr marL="6162" marR="6162" marT="6162"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000" b="0" i="0" u="none" strike="noStrike" dirty="0">
                          <a:solidFill>
                            <a:srgbClr val="000000"/>
                          </a:solidFill>
                          <a:latin typeface="Arial"/>
                        </a:rPr>
                        <a:t>Anteil in %</a:t>
                      </a:r>
                    </a:p>
                  </a:txBody>
                  <a:tcPr marL="6162" marR="6162" marT="6162"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latin typeface="Calibri"/>
                        </a:rPr>
                        <a:t> </a:t>
                      </a:r>
                    </a:p>
                  </a:txBody>
                  <a:tcPr marL="6162" marR="6162" marT="616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latin typeface="Calibri"/>
                        </a:rPr>
                        <a:t> </a:t>
                      </a:r>
                    </a:p>
                  </a:txBody>
                  <a:tcPr marL="6162" marR="6162" marT="616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latin typeface="Calibri"/>
                        </a:rPr>
                        <a:t> </a:t>
                      </a:r>
                    </a:p>
                  </a:txBody>
                  <a:tcPr marL="6162" marR="6162" marT="616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latin typeface="Calibri"/>
                        </a:rPr>
                        <a:t> </a:t>
                      </a:r>
                    </a:p>
                  </a:txBody>
                  <a:tcPr marL="6162" marR="6162" marT="616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452">
                <a:tc>
                  <a:txBody>
                    <a:bodyPr/>
                    <a:lstStyle/>
                    <a:p>
                      <a:pPr algn="l" fontAlgn="ctr"/>
                      <a:r>
                        <a:rPr lang="de-DE" sz="1000" b="0" i="0" u="none" strike="noStrike" dirty="0">
                          <a:solidFill>
                            <a:srgbClr val="000000"/>
                          </a:solidFill>
                          <a:latin typeface="Arial"/>
                        </a:rPr>
                        <a:t>VW</a:t>
                      </a:r>
                    </a:p>
                  </a:txBody>
                  <a:tcPr marL="6162" marR="6162" marT="616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1000" b="0" i="0" u="none" strike="noStrike" dirty="0">
                          <a:solidFill>
                            <a:srgbClr val="000000"/>
                          </a:solidFill>
                          <a:latin typeface="Arial"/>
                        </a:rPr>
                        <a:t>Golf</a:t>
                      </a:r>
                    </a:p>
                  </a:txBody>
                  <a:tcPr marL="6162" marR="6162" marT="616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de-DE" sz="1000" b="0" i="0" u="none" strike="noStrike" kern="1200" dirty="0">
                          <a:solidFill>
                            <a:srgbClr val="000000"/>
                          </a:solidFill>
                          <a:latin typeface="Arial"/>
                          <a:ea typeface="+mn-ea"/>
                          <a:cs typeface="+mn-cs"/>
                        </a:rPr>
                        <a:t>21.022</a:t>
                      </a:r>
                    </a:p>
                  </a:txBody>
                  <a:tcPr marL="6162" marR="6162" marT="616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de-DE" sz="1000" b="0" i="0" u="none" strike="noStrike" kern="1200" dirty="0">
                          <a:solidFill>
                            <a:srgbClr val="000000"/>
                          </a:solidFill>
                          <a:latin typeface="Arial"/>
                          <a:ea typeface="+mn-ea"/>
                          <a:cs typeface="+mn-cs"/>
                        </a:rPr>
                        <a:t>6,6</a:t>
                      </a:r>
                    </a:p>
                  </a:txBody>
                  <a:tcPr marL="6162" marR="6162" marT="616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marL="0" algn="ctr" defTabSz="914400" rtl="0" eaLnBrk="1" fontAlgn="ctr" latinLnBrk="0" hangingPunct="1"/>
                      <a:r>
                        <a:rPr lang="de-DE" sz="1000" b="1" i="0" u="none" strike="noStrike" kern="1200" dirty="0">
                          <a:solidFill>
                            <a:srgbClr val="000000"/>
                          </a:solidFill>
                          <a:latin typeface="Arial"/>
                          <a:ea typeface="+mn-ea"/>
                          <a:cs typeface="+mn-cs"/>
                        </a:rPr>
                        <a:t>Referenz Segment C</a:t>
                      </a:r>
                    </a:p>
                  </a:txBody>
                  <a:tcPr marL="6162" marR="6162" marT="616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e-DE"/>
                    </a:p>
                  </a:txBody>
                  <a:tcPr/>
                </a:tc>
                <a:tc hMerge="1">
                  <a:txBody>
                    <a:bodyPr/>
                    <a:lstStyle/>
                    <a:p>
                      <a:endParaRPr lang="de-DE"/>
                    </a:p>
                  </a:txBody>
                  <a:tcPr/>
                </a:tc>
                <a:tc>
                  <a:txBody>
                    <a:bodyPr/>
                    <a:lstStyle/>
                    <a:p>
                      <a:pPr marL="0" algn="ctr" defTabSz="914400" rtl="0" eaLnBrk="1" fontAlgn="ctr" latinLnBrk="0" hangingPunct="1"/>
                      <a:r>
                        <a:rPr lang="de-DE" sz="1000" b="1" i="0" u="none" strike="noStrike" kern="1200" dirty="0">
                          <a:solidFill>
                            <a:srgbClr val="000000"/>
                          </a:solidFill>
                          <a:latin typeface="Arial"/>
                          <a:ea typeface="+mn-ea"/>
                          <a:cs typeface="+mn-cs"/>
                        </a:rPr>
                        <a:t>GOLF VI 1,6TDI</a:t>
                      </a:r>
                    </a:p>
                  </a:txBody>
                  <a:tcPr marL="6162" marR="6162" marT="616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12452">
                <a:tc>
                  <a:txBody>
                    <a:bodyPr/>
                    <a:lstStyle/>
                    <a:p>
                      <a:pPr algn="l" fontAlgn="ctr"/>
                      <a:r>
                        <a:rPr lang="de-DE" sz="1000" b="0" i="0" u="none" strike="noStrike" dirty="0">
                          <a:solidFill>
                            <a:srgbClr val="000000"/>
                          </a:solidFill>
                          <a:latin typeface="Arial"/>
                        </a:rPr>
                        <a:t>VW</a:t>
                      </a:r>
                    </a:p>
                  </a:txBody>
                  <a:tcPr marL="6162" marR="6162" marT="616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1000" b="0" i="0" u="none" strike="noStrike" dirty="0">
                          <a:solidFill>
                            <a:srgbClr val="000000"/>
                          </a:solidFill>
                          <a:latin typeface="Arial"/>
                        </a:rPr>
                        <a:t>Polo</a:t>
                      </a:r>
                    </a:p>
                  </a:txBody>
                  <a:tcPr marL="6162" marR="6162" marT="616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de-DE" sz="1000" b="0" i="0" u="none" strike="noStrike" kern="1200" dirty="0">
                          <a:solidFill>
                            <a:srgbClr val="000000"/>
                          </a:solidFill>
                          <a:latin typeface="Arial"/>
                          <a:ea typeface="+mn-ea"/>
                          <a:cs typeface="+mn-cs"/>
                        </a:rPr>
                        <a:t>8.928</a:t>
                      </a:r>
                    </a:p>
                  </a:txBody>
                  <a:tcPr marL="6162" marR="6162" marT="616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de-DE" sz="1000" b="0" i="0" u="none" strike="noStrike" kern="1200" dirty="0">
                          <a:solidFill>
                            <a:srgbClr val="000000"/>
                          </a:solidFill>
                          <a:latin typeface="Arial"/>
                          <a:ea typeface="+mn-ea"/>
                          <a:cs typeface="+mn-cs"/>
                        </a:rPr>
                        <a:t>2,8</a:t>
                      </a:r>
                    </a:p>
                  </a:txBody>
                  <a:tcPr marL="6162" marR="6162" marT="616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marL="0" algn="ctr" defTabSz="914400" rtl="0" eaLnBrk="1" fontAlgn="ctr" latinLnBrk="0" hangingPunct="1"/>
                      <a:r>
                        <a:rPr lang="de-DE" sz="1000" b="1" i="0" u="none" strike="noStrike" kern="1200" dirty="0">
                          <a:solidFill>
                            <a:srgbClr val="000000"/>
                          </a:solidFill>
                          <a:latin typeface="Arial"/>
                          <a:ea typeface="+mn-ea"/>
                          <a:cs typeface="+mn-cs"/>
                        </a:rPr>
                        <a:t>Referenz Segment B</a:t>
                      </a:r>
                    </a:p>
                  </a:txBody>
                  <a:tcPr marL="6162" marR="6162" marT="616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e-DE"/>
                    </a:p>
                  </a:txBody>
                  <a:tcPr/>
                </a:tc>
                <a:tc hMerge="1">
                  <a:txBody>
                    <a:bodyPr/>
                    <a:lstStyle/>
                    <a:p>
                      <a:endParaRPr lang="de-DE"/>
                    </a:p>
                  </a:txBody>
                  <a:tcPr/>
                </a:tc>
                <a:tc>
                  <a:txBody>
                    <a:bodyPr/>
                    <a:lstStyle/>
                    <a:p>
                      <a:pPr marL="0" algn="ctr" defTabSz="914400" rtl="0" eaLnBrk="1" fontAlgn="ctr" latinLnBrk="0" hangingPunct="1"/>
                      <a:r>
                        <a:rPr lang="de-DE" sz="1000" b="1" i="0" u="none" strike="noStrike" kern="1200" dirty="0">
                          <a:solidFill>
                            <a:srgbClr val="000000"/>
                          </a:solidFill>
                          <a:latin typeface="Arial"/>
                          <a:ea typeface="+mn-ea"/>
                          <a:cs typeface="+mn-cs"/>
                        </a:rPr>
                        <a:t>POLO 1,2</a:t>
                      </a:r>
                    </a:p>
                  </a:txBody>
                  <a:tcPr marL="6162" marR="6162" marT="616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12452">
                <a:tc>
                  <a:txBody>
                    <a:bodyPr/>
                    <a:lstStyle/>
                    <a:p>
                      <a:pPr algn="l" fontAlgn="ctr"/>
                      <a:r>
                        <a:rPr lang="de-DE" sz="1000" b="0" i="0" u="none" strike="noStrike" dirty="0">
                          <a:solidFill>
                            <a:srgbClr val="000000"/>
                          </a:solidFill>
                          <a:latin typeface="Arial"/>
                        </a:rPr>
                        <a:t>Seat</a:t>
                      </a:r>
                    </a:p>
                  </a:txBody>
                  <a:tcPr marL="6162" marR="6162" marT="616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1000" b="0" i="0" u="none" strike="noStrike" dirty="0">
                          <a:solidFill>
                            <a:srgbClr val="000000"/>
                          </a:solidFill>
                          <a:latin typeface="Arial"/>
                        </a:rPr>
                        <a:t>Ibiza</a:t>
                      </a:r>
                    </a:p>
                  </a:txBody>
                  <a:tcPr marL="6162" marR="6162" marT="616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de-DE" sz="1000" b="0" i="0" u="none" strike="noStrike" kern="1200" dirty="0">
                          <a:solidFill>
                            <a:srgbClr val="000000"/>
                          </a:solidFill>
                          <a:latin typeface="Arial"/>
                          <a:ea typeface="+mn-ea"/>
                          <a:cs typeface="+mn-cs"/>
                        </a:rPr>
                        <a:t>8.018</a:t>
                      </a:r>
                    </a:p>
                  </a:txBody>
                  <a:tcPr marL="6162" marR="6162" marT="616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de-DE" sz="1000" b="0" i="0" u="none" strike="noStrike" kern="1200" dirty="0">
                          <a:solidFill>
                            <a:srgbClr val="000000"/>
                          </a:solidFill>
                          <a:latin typeface="Arial"/>
                          <a:ea typeface="+mn-ea"/>
                          <a:cs typeface="+mn-cs"/>
                        </a:rPr>
                        <a:t>2,5</a:t>
                      </a:r>
                    </a:p>
                  </a:txBody>
                  <a:tcPr marL="6162" marR="6162" marT="616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de-DE" sz="1000" b="0" i="0" u="none" strike="noStrike" kern="1200" dirty="0">
                          <a:solidFill>
                            <a:srgbClr val="000000"/>
                          </a:solidFill>
                          <a:latin typeface="Arial"/>
                          <a:ea typeface="+mn-ea"/>
                          <a:cs typeface="+mn-cs"/>
                        </a:rPr>
                        <a:t> </a:t>
                      </a:r>
                    </a:p>
                  </a:txBody>
                  <a:tcPr marL="6162" marR="6162" marT="616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de-DE" sz="1000" b="0" i="0" u="none" strike="noStrike" kern="1200" dirty="0">
                          <a:solidFill>
                            <a:srgbClr val="000000"/>
                          </a:solidFill>
                          <a:latin typeface="Arial"/>
                          <a:ea typeface="+mn-ea"/>
                          <a:cs typeface="+mn-cs"/>
                        </a:rPr>
                        <a:t> </a:t>
                      </a:r>
                    </a:p>
                  </a:txBody>
                  <a:tcPr marL="6162" marR="6162" marT="616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de-DE" sz="1000" b="0" i="0" u="none" strike="noStrike" kern="1200" dirty="0">
                          <a:solidFill>
                            <a:srgbClr val="000000"/>
                          </a:solidFill>
                          <a:latin typeface="Arial"/>
                          <a:ea typeface="+mn-ea"/>
                          <a:cs typeface="+mn-cs"/>
                        </a:rPr>
                        <a:t> </a:t>
                      </a:r>
                    </a:p>
                  </a:txBody>
                  <a:tcPr marL="6162" marR="6162" marT="616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de-DE" sz="1000" b="0" i="0" u="none" strike="noStrike" kern="1200" dirty="0">
                          <a:solidFill>
                            <a:srgbClr val="000000"/>
                          </a:solidFill>
                          <a:latin typeface="Arial"/>
                          <a:ea typeface="+mn-ea"/>
                          <a:cs typeface="+mn-cs"/>
                        </a:rPr>
                        <a:t> </a:t>
                      </a:r>
                    </a:p>
                  </a:txBody>
                  <a:tcPr marL="6162" marR="6162" marT="616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2452">
                <a:tc>
                  <a:txBody>
                    <a:bodyPr/>
                    <a:lstStyle/>
                    <a:p>
                      <a:pPr algn="l" fontAlgn="ctr"/>
                      <a:r>
                        <a:rPr lang="de-DE" sz="1000" b="0" i="0" u="none" strike="noStrike" dirty="0">
                          <a:solidFill>
                            <a:srgbClr val="000000"/>
                          </a:solidFill>
                          <a:latin typeface="Arial"/>
                        </a:rPr>
                        <a:t>Skoda</a:t>
                      </a:r>
                    </a:p>
                  </a:txBody>
                  <a:tcPr marL="6162" marR="6162" marT="616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1000" b="0" i="0" u="none" strike="noStrike" dirty="0">
                          <a:solidFill>
                            <a:srgbClr val="000000"/>
                          </a:solidFill>
                          <a:latin typeface="Arial"/>
                        </a:rPr>
                        <a:t>Octavia</a:t>
                      </a:r>
                    </a:p>
                  </a:txBody>
                  <a:tcPr marL="6162" marR="6162" marT="616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de-DE" sz="1000" b="0" i="0" u="none" strike="noStrike" kern="1200" dirty="0">
                          <a:solidFill>
                            <a:srgbClr val="000000"/>
                          </a:solidFill>
                          <a:latin typeface="Arial"/>
                          <a:ea typeface="+mn-ea"/>
                          <a:cs typeface="+mn-cs"/>
                        </a:rPr>
                        <a:t>7.307</a:t>
                      </a:r>
                    </a:p>
                  </a:txBody>
                  <a:tcPr marL="6162" marR="6162" marT="616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de-DE" sz="1000" b="0" i="0" u="none" strike="noStrike" kern="1200" dirty="0">
                          <a:solidFill>
                            <a:srgbClr val="000000"/>
                          </a:solidFill>
                          <a:latin typeface="Arial"/>
                          <a:ea typeface="+mn-ea"/>
                          <a:cs typeface="+mn-cs"/>
                        </a:rPr>
                        <a:t>2,3</a:t>
                      </a:r>
                    </a:p>
                  </a:txBody>
                  <a:tcPr marL="6162" marR="6162" marT="616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marL="0" algn="ctr" defTabSz="914400" rtl="0" eaLnBrk="1" fontAlgn="ctr" latinLnBrk="0" hangingPunct="1"/>
                      <a:r>
                        <a:rPr lang="de-DE" sz="1000" b="1" i="0" u="none" strike="noStrike" kern="1200" dirty="0">
                          <a:solidFill>
                            <a:srgbClr val="000000"/>
                          </a:solidFill>
                          <a:latin typeface="Arial"/>
                          <a:ea typeface="+mn-ea"/>
                          <a:cs typeface="+mn-cs"/>
                        </a:rPr>
                        <a:t>Referenz Segment D</a:t>
                      </a:r>
                    </a:p>
                  </a:txBody>
                  <a:tcPr marL="6162" marR="6162" marT="616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e-DE"/>
                    </a:p>
                  </a:txBody>
                  <a:tcPr/>
                </a:tc>
                <a:tc hMerge="1">
                  <a:txBody>
                    <a:bodyPr/>
                    <a:lstStyle/>
                    <a:p>
                      <a:endParaRPr lang="de-DE"/>
                    </a:p>
                  </a:txBody>
                  <a:tcPr/>
                </a:tc>
                <a:tc>
                  <a:txBody>
                    <a:bodyPr/>
                    <a:lstStyle/>
                    <a:p>
                      <a:pPr marL="0" algn="ctr" defTabSz="914400" rtl="0" eaLnBrk="1" fontAlgn="ctr" latinLnBrk="0" hangingPunct="1"/>
                      <a:r>
                        <a:rPr lang="de-DE" sz="1000" b="1" i="0" u="none" strike="noStrike" kern="1200" dirty="0">
                          <a:solidFill>
                            <a:srgbClr val="000000"/>
                          </a:solidFill>
                          <a:latin typeface="Arial"/>
                          <a:ea typeface="+mn-ea"/>
                          <a:cs typeface="+mn-cs"/>
                        </a:rPr>
                        <a:t>OCTAVIA 1Z 1,9TD KOMBI</a:t>
                      </a:r>
                    </a:p>
                  </a:txBody>
                  <a:tcPr marL="6162" marR="6162" marT="616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12452">
                <a:tc>
                  <a:txBody>
                    <a:bodyPr/>
                    <a:lstStyle/>
                    <a:p>
                      <a:pPr algn="l" fontAlgn="ctr"/>
                      <a:r>
                        <a:rPr lang="de-DE" sz="1000" b="0" i="0" u="none" strike="noStrike" dirty="0">
                          <a:solidFill>
                            <a:srgbClr val="000000"/>
                          </a:solidFill>
                          <a:latin typeface="Arial"/>
                        </a:rPr>
                        <a:t>Skoda</a:t>
                      </a:r>
                    </a:p>
                  </a:txBody>
                  <a:tcPr marL="6162" marR="6162" marT="616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1000" b="0" i="0" u="none" strike="noStrike" dirty="0">
                          <a:solidFill>
                            <a:srgbClr val="000000"/>
                          </a:solidFill>
                          <a:latin typeface="Arial"/>
                        </a:rPr>
                        <a:t>Fabia</a:t>
                      </a:r>
                    </a:p>
                  </a:txBody>
                  <a:tcPr marL="6162" marR="6162" marT="616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de-DE" sz="1000" b="0" i="0" u="none" strike="noStrike" kern="1200" dirty="0">
                          <a:solidFill>
                            <a:srgbClr val="000000"/>
                          </a:solidFill>
                          <a:latin typeface="Arial"/>
                          <a:ea typeface="+mn-ea"/>
                          <a:cs typeface="+mn-cs"/>
                        </a:rPr>
                        <a:t>7.213</a:t>
                      </a:r>
                    </a:p>
                  </a:txBody>
                  <a:tcPr marL="6162" marR="6162" marT="616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de-DE" sz="1000" b="0" i="0" u="none" strike="noStrike" kern="1200" dirty="0">
                          <a:solidFill>
                            <a:srgbClr val="000000"/>
                          </a:solidFill>
                          <a:latin typeface="Arial"/>
                          <a:ea typeface="+mn-ea"/>
                          <a:cs typeface="+mn-cs"/>
                        </a:rPr>
                        <a:t>2,3</a:t>
                      </a:r>
                    </a:p>
                  </a:txBody>
                  <a:tcPr marL="6162" marR="6162" marT="616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de-DE" sz="1000" b="0" i="0" u="none" strike="noStrike" kern="1200" dirty="0">
                          <a:solidFill>
                            <a:srgbClr val="000000"/>
                          </a:solidFill>
                          <a:latin typeface="Arial"/>
                          <a:ea typeface="+mn-ea"/>
                          <a:cs typeface="+mn-cs"/>
                        </a:rPr>
                        <a:t> </a:t>
                      </a:r>
                    </a:p>
                  </a:txBody>
                  <a:tcPr marL="6162" marR="6162" marT="616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de-DE" sz="1000" b="0" i="0" u="none" strike="noStrike" kern="1200" dirty="0">
                          <a:solidFill>
                            <a:srgbClr val="000000"/>
                          </a:solidFill>
                          <a:latin typeface="Arial"/>
                          <a:ea typeface="+mn-ea"/>
                          <a:cs typeface="+mn-cs"/>
                        </a:rPr>
                        <a:t> </a:t>
                      </a:r>
                    </a:p>
                  </a:txBody>
                  <a:tcPr marL="6162" marR="6162" marT="616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de-DE" sz="1000" b="0" i="0" u="none" strike="noStrike" kern="1200" dirty="0">
                          <a:solidFill>
                            <a:srgbClr val="000000"/>
                          </a:solidFill>
                          <a:latin typeface="Arial"/>
                          <a:ea typeface="+mn-ea"/>
                          <a:cs typeface="+mn-cs"/>
                        </a:rPr>
                        <a:t> </a:t>
                      </a:r>
                    </a:p>
                  </a:txBody>
                  <a:tcPr marL="6162" marR="6162" marT="616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de-DE" sz="1000" b="0" i="0" u="none" strike="noStrike" kern="1200" dirty="0">
                          <a:solidFill>
                            <a:srgbClr val="000000"/>
                          </a:solidFill>
                          <a:latin typeface="Arial"/>
                          <a:ea typeface="+mn-ea"/>
                          <a:cs typeface="+mn-cs"/>
                        </a:rPr>
                        <a:t> </a:t>
                      </a:r>
                    </a:p>
                  </a:txBody>
                  <a:tcPr marL="6162" marR="6162" marT="616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2452">
                <a:tc>
                  <a:txBody>
                    <a:bodyPr/>
                    <a:lstStyle/>
                    <a:p>
                      <a:pPr algn="l" fontAlgn="ctr"/>
                      <a:r>
                        <a:rPr lang="de-DE" sz="1000" b="0" i="0" u="none" strike="noStrike" dirty="0">
                          <a:solidFill>
                            <a:srgbClr val="000000"/>
                          </a:solidFill>
                          <a:latin typeface="Arial"/>
                        </a:rPr>
                        <a:t>Audi</a:t>
                      </a:r>
                    </a:p>
                  </a:txBody>
                  <a:tcPr marL="6162" marR="6162" marT="616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e-DE" sz="1000" b="0" i="0" u="none" strike="noStrike" dirty="0">
                          <a:solidFill>
                            <a:srgbClr val="000000"/>
                          </a:solidFill>
                          <a:latin typeface="Arial"/>
                        </a:rPr>
                        <a:t>A4</a:t>
                      </a:r>
                    </a:p>
                  </a:txBody>
                  <a:tcPr marL="6162" marR="6162" marT="616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de-DE" sz="1000" b="0" i="0" u="none" strike="noStrike" kern="1200" dirty="0">
                          <a:solidFill>
                            <a:srgbClr val="000000"/>
                          </a:solidFill>
                          <a:latin typeface="Arial"/>
                          <a:ea typeface="+mn-ea"/>
                          <a:cs typeface="+mn-cs"/>
                        </a:rPr>
                        <a:t>6.988</a:t>
                      </a:r>
                    </a:p>
                  </a:txBody>
                  <a:tcPr marL="6162" marR="6162" marT="616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de-DE" sz="1000" b="0" i="0" u="none" strike="noStrike" kern="1200" dirty="0">
                          <a:solidFill>
                            <a:srgbClr val="000000"/>
                          </a:solidFill>
                          <a:latin typeface="Arial"/>
                          <a:ea typeface="+mn-ea"/>
                          <a:cs typeface="+mn-cs"/>
                        </a:rPr>
                        <a:t>2,2</a:t>
                      </a:r>
                    </a:p>
                  </a:txBody>
                  <a:tcPr marL="6162" marR="6162" marT="616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de-DE" sz="1000" b="0" i="0" u="none" strike="noStrike" kern="1200" dirty="0">
                          <a:solidFill>
                            <a:srgbClr val="000000"/>
                          </a:solidFill>
                          <a:latin typeface="Arial"/>
                          <a:ea typeface="+mn-ea"/>
                          <a:cs typeface="+mn-cs"/>
                        </a:rPr>
                        <a:t> </a:t>
                      </a:r>
                    </a:p>
                  </a:txBody>
                  <a:tcPr marL="6162" marR="6162" marT="616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de-DE" sz="1000" b="0" i="0" u="none" strike="noStrike" kern="1200" dirty="0">
                          <a:solidFill>
                            <a:srgbClr val="000000"/>
                          </a:solidFill>
                          <a:latin typeface="Arial"/>
                          <a:ea typeface="+mn-ea"/>
                          <a:cs typeface="+mn-cs"/>
                        </a:rPr>
                        <a:t> </a:t>
                      </a:r>
                    </a:p>
                  </a:txBody>
                  <a:tcPr marL="6162" marR="6162" marT="616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de-DE" sz="1000" b="0" i="0" u="none" strike="noStrike" kern="1200" dirty="0">
                          <a:solidFill>
                            <a:srgbClr val="000000"/>
                          </a:solidFill>
                          <a:latin typeface="Arial"/>
                          <a:ea typeface="+mn-ea"/>
                          <a:cs typeface="+mn-cs"/>
                        </a:rPr>
                        <a:t> </a:t>
                      </a:r>
                    </a:p>
                  </a:txBody>
                  <a:tcPr marL="6162" marR="6162" marT="616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de-DE" sz="1000" b="0" i="0" u="none" strike="noStrike" kern="1200" dirty="0">
                          <a:solidFill>
                            <a:srgbClr val="000000"/>
                          </a:solidFill>
                          <a:latin typeface="Arial"/>
                          <a:ea typeface="+mn-ea"/>
                          <a:cs typeface="+mn-cs"/>
                        </a:rPr>
                        <a:t> </a:t>
                      </a:r>
                    </a:p>
                  </a:txBody>
                  <a:tcPr marL="6162" marR="6162" marT="616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Pfeil nach rechts 6"/>
          <p:cNvSpPr/>
          <p:nvPr/>
        </p:nvSpPr>
        <p:spPr>
          <a:xfrm>
            <a:off x="3959360" y="3663312"/>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PPT-Umweltbundesamt">
  <a:themeElements>
    <a:clrScheme name="Umweltbundesamt">
      <a:dk1>
        <a:sysClr val="windowText" lastClr="000000"/>
      </a:dk1>
      <a:lt1>
        <a:sysClr val="window" lastClr="FFFFFF"/>
      </a:lt1>
      <a:dk2>
        <a:srgbClr val="008080"/>
      </a:dk2>
      <a:lt2>
        <a:srgbClr val="BFDFDF"/>
      </a:lt2>
      <a:accent1>
        <a:srgbClr val="7FBFBF"/>
      </a:accent1>
      <a:accent2>
        <a:srgbClr val="40A0A0"/>
      </a:accent2>
      <a:accent3>
        <a:srgbClr val="B2011D"/>
      </a:accent3>
      <a:accent4>
        <a:srgbClr val="722635"/>
      </a:accent4>
      <a:accent5>
        <a:srgbClr val="00A3DA"/>
      </a:accent5>
      <a:accent6>
        <a:srgbClr val="025277"/>
      </a:accent6>
      <a:hlink>
        <a:srgbClr val="008080"/>
      </a:hlink>
      <a:folHlink>
        <a:srgbClr val="008080"/>
      </a:folHlink>
    </a:clrScheme>
    <a:fontScheme name="Umweltbundesamt">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PT-Umweltbundesamt">
  <a:themeElements>
    <a:clrScheme name="Umweltbundesamt">
      <a:dk1>
        <a:sysClr val="windowText" lastClr="000000"/>
      </a:dk1>
      <a:lt1>
        <a:sysClr val="window" lastClr="FFFFFF"/>
      </a:lt1>
      <a:dk2>
        <a:srgbClr val="008080"/>
      </a:dk2>
      <a:lt2>
        <a:srgbClr val="BFDFDF"/>
      </a:lt2>
      <a:accent1>
        <a:srgbClr val="7FBFBF"/>
      </a:accent1>
      <a:accent2>
        <a:srgbClr val="40A0A0"/>
      </a:accent2>
      <a:accent3>
        <a:srgbClr val="B2011D"/>
      </a:accent3>
      <a:accent4>
        <a:srgbClr val="722635"/>
      </a:accent4>
      <a:accent5>
        <a:srgbClr val="00A3DA"/>
      </a:accent5>
      <a:accent6>
        <a:srgbClr val="025277"/>
      </a:accent6>
      <a:hlink>
        <a:srgbClr val="008080"/>
      </a:hlink>
      <a:folHlink>
        <a:srgbClr val="008080"/>
      </a:folHlink>
    </a:clrScheme>
    <a:fontScheme name="Umweltbundesamt">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Folie" ma:contentTypeID="0x010100A22E315B1F3C42B49A0E90D2F9AB5AB1007D371749BBFF4B4FB3D8867813A6B6D0" ma:contentTypeVersion="0" ma:contentTypeDescription="Microsoft Office PowerPoint-Folie" ma:contentTypeScope="" ma:versionID="0aa5151fc08eacede46c4f4bd264ab13">
  <xsd:schema xmlns:xsd="http://www.w3.org/2001/XMLSchema" xmlns:p="http://schemas.microsoft.com/office/2006/metadata/properties" xmlns:ns1="5B1C8ED7-669A-4C51-A6CB-509E257FECD1" targetNamespace="http://schemas.microsoft.com/office/2006/metadata/properties" ma:root="true" ma:fieldsID="46b8102e20078b3a405348f85803af4c" ns1:_="">
    <xsd:import namespace="5B1C8ED7-669A-4C51-A6CB-509E257FECD1"/>
    <xsd:element name="properties">
      <xsd:complexType>
        <xsd:sequence>
          <xsd:element name="documentManagement">
            <xsd:complexType>
              <xsd:all>
                <xsd:element ref="ns1:Presentation" minOccurs="0"/>
                <xsd:element ref="ns1:SlideDescription" minOccurs="0"/>
              </xsd:all>
            </xsd:complexType>
          </xsd:element>
        </xsd:sequence>
      </xsd:complexType>
    </xsd:element>
  </xsd:schema>
  <xsd:schema xmlns:xsd="http://www.w3.org/2001/XMLSchema" xmlns:dms="http://schemas.microsoft.com/office/2006/documentManagement/types" targetNamespace="5B1C8ED7-669A-4C51-A6CB-509E257FECD1" elementFormDefault="qualified">
    <xsd:import namespace="http://schemas.microsoft.com/office/2006/documentManagement/types"/>
    <xsd:element name="Presentation" ma:index="1" nillable="true" ma:displayName="Präsentation" ma:internalName="Presentation">
      <xsd:simpleType>
        <xsd:restriction base="dms:Text"/>
      </xsd:simpleType>
    </xsd:element>
    <xsd:element name="SlideDescription" ma:index="2" nillable="true" ma:displayName="Beschreibung" ma:internalName="SlideDescript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0"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5D1C059-1BC7-45EE-BFAF-9F022372C5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1C8ED7-669A-4C51-A6CB-509E257FECD1"/>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0</TotalTime>
  <Words>1706</Words>
  <Application>Microsoft Office PowerPoint</Application>
  <PresentationFormat>On-screen Show (4:3)</PresentationFormat>
  <Paragraphs>291</Paragraphs>
  <Slides>22</Slides>
  <Notes>15</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1_PPT-Umweltbundesamt</vt:lpstr>
      <vt:lpstr>2_PPT-Umweltbundesamt</vt:lpstr>
      <vt:lpstr>DEFINE (WP4&amp;WP5) scenario building &amp; emission calculations</vt:lpstr>
      <vt:lpstr>Environment Agency Austria (EAA)</vt:lpstr>
      <vt:lpstr>References  (Departement transport &amp; noise)</vt:lpstr>
      <vt:lpstr>The EEA-Model for scenario building in the Austrian transport sector</vt:lpstr>
      <vt:lpstr>Baseline: Road Transport Model GLOBEMI (Input for EEA-Model)</vt:lpstr>
      <vt:lpstr>GLOBEMI – Output (Input for EEA-Model)</vt:lpstr>
      <vt:lpstr>Additional Input Data for EEA-Model </vt:lpstr>
      <vt:lpstr>Definition of Reference Vehicles</vt:lpstr>
      <vt:lpstr>Definition of Reference Vehicles – Example (2)</vt:lpstr>
      <vt:lpstr>Definition of vehicles with alternative Powertrains</vt:lpstr>
      <vt:lpstr>Definition of vehicles with alternative Powertrains (2) – Example Segment C</vt:lpstr>
      <vt:lpstr>EEA-Model Calculations and Outcome (1)</vt:lpstr>
      <vt:lpstr>emission calculations (WP5) (1)</vt:lpstr>
      <vt:lpstr>emission calculations (WP5) (2)</vt:lpstr>
      <vt:lpstr>emission calculations (WP5) (3)</vt:lpstr>
      <vt:lpstr>phases in a life cycle assessment</vt:lpstr>
      <vt:lpstr>system boundaries</vt:lpstr>
      <vt:lpstr>emission calculations discussion(4)</vt:lpstr>
      <vt:lpstr>selected results</vt:lpstr>
      <vt:lpstr>PowerPoint Presentation</vt:lpstr>
      <vt:lpstr>CO2-Savings (W2T)</vt:lpstr>
      <vt:lpstr>Discussions</vt:lpstr>
    </vt:vector>
  </TitlesOfParts>
  <Company>Umweltbundesamt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Titelfolien</dc:title>
  <dc:creator>kaitna</dc:creator>
  <cp:lastModifiedBy>Michael-Gregor Miess</cp:lastModifiedBy>
  <cp:revision>479</cp:revision>
  <dcterms:created xsi:type="dcterms:W3CDTF">2009-06-26T09:35:22Z</dcterms:created>
  <dcterms:modified xsi:type="dcterms:W3CDTF">2012-06-13T16:20:24Z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0x010100A22E315B1F3C42B49A0E90D2F9AB5AB1007D371749BBFF4B4FB3D8867813A6B6D0</vt:lpwstr>
  </property>
  <property fmtid="{D5CDD505-2E9C-101B-9397-08002B2CF9AE}" pid="3" name="SlideDescription">
    <vt:lpwstr/>
  </property>
  <property fmtid="{D5CDD505-2E9C-101B-9397-08002B2CF9AE}" pid="4" name="Presentation">
    <vt:lpwstr/>
  </property>
</Properties>
</file>