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Default Extension="gif" ContentType="image/gif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5" r:id="rId3"/>
    <p:sldMasterId id="2147483660" r:id="rId4"/>
  </p:sldMasterIdLst>
  <p:notesMasterIdLst>
    <p:notesMasterId r:id="rId23"/>
  </p:notesMasterIdLst>
  <p:handoutMasterIdLst>
    <p:handoutMasterId r:id="rId24"/>
  </p:handoutMasterIdLst>
  <p:sldIdLst>
    <p:sldId id="323" r:id="rId5"/>
    <p:sldId id="361" r:id="rId6"/>
    <p:sldId id="362" r:id="rId7"/>
    <p:sldId id="363" r:id="rId8"/>
    <p:sldId id="349" r:id="rId9"/>
    <p:sldId id="358" r:id="rId10"/>
    <p:sldId id="344" r:id="rId11"/>
    <p:sldId id="364" r:id="rId12"/>
    <p:sldId id="365" r:id="rId13"/>
    <p:sldId id="351" r:id="rId14"/>
    <p:sldId id="356" r:id="rId15"/>
    <p:sldId id="352" r:id="rId16"/>
    <p:sldId id="357" r:id="rId17"/>
    <p:sldId id="334" r:id="rId18"/>
    <p:sldId id="354" r:id="rId19"/>
    <p:sldId id="353" r:id="rId20"/>
    <p:sldId id="360" r:id="rId21"/>
    <p:sldId id="345" r:id="rId22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röder, Andreas" initials="S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3" autoAdjust="0"/>
    <p:restoredTop sz="94667" autoAdjust="0"/>
  </p:normalViewPr>
  <p:slideViewPr>
    <p:cSldViewPr snapToObjects="1">
      <p:cViewPr>
        <p:scale>
          <a:sx n="75" d="100"/>
          <a:sy n="75" d="100"/>
        </p:scale>
        <p:origin x="-1002" y="150"/>
      </p:cViewPr>
      <p:guideLst>
        <p:guide orient="horz"/>
        <p:guide pos="7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124200" y="8686800"/>
            <a:ext cx="3200400" cy="2286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17E1335-EAF6-8541-BA6A-0248883F1792}" type="slidenum">
              <a:rPr lang="de-DE" sz="900">
                <a:latin typeface="Trebuchet MS"/>
                <a:cs typeface="Trebuchet MS"/>
              </a:rPr>
              <a:pPr>
                <a:defRPr/>
              </a:pPr>
              <a:t>‹Nr.›</a:t>
            </a:fld>
            <a:endParaRPr lang="de-DE" sz="9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002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D541498-9847-0E44-AE8E-158D3D6AF3C7}" type="datetime1">
              <a:rPr lang="de-DE"/>
              <a:pPr>
                <a:defRPr/>
              </a:pPr>
              <a:t>13.06.2012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16FC78E-5DB2-EF44-97C3-9870110DD9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360354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FC78E-5DB2-EF44-97C3-9870110DD90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FC78E-5DB2-EF44-97C3-9870110DD900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FC78E-5DB2-EF44-97C3-9870110DD90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FC78E-5DB2-EF44-97C3-9870110DD900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FC78E-5DB2-EF44-97C3-9870110DD900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180000" y="1080000"/>
            <a:ext cx="8784000" cy="45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1260000" y="2124000"/>
            <a:ext cx="7503000" cy="305760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defRPr sz="3600" b="0" i="0">
                <a:solidFill>
                  <a:srgbClr val="FFFFFF"/>
                </a:solidFill>
                <a:latin typeface="Constantia"/>
                <a:cs typeface="Constantia"/>
              </a:defRPr>
            </a:lvl1pPr>
          </a:lstStyle>
          <a:p>
            <a:r>
              <a:rPr lang="de-DE" dirty="0" smtClean="0"/>
              <a:t>Haupttitel der Präsentation</a:t>
            </a:r>
            <a:endParaRPr lang="de-DE" dirty="0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260000" y="1600200"/>
            <a:ext cx="7503000" cy="381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5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Zusatztitel der Präsentation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1981200"/>
            <a:ext cx="7740000" cy="1588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260000" y="5791200"/>
            <a:ext cx="75030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accent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Vorname Nachname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60000" y="6019800"/>
            <a:ext cx="75030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tx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Ort, Datum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1080000" y="6477000"/>
            <a:ext cx="7884000" cy="1588"/>
          </a:xfrm>
          <a:prstGeom prst="line">
            <a:avLst/>
          </a:prstGeom>
          <a:ln w="63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Bild 18" descr="diw-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552" y="496800"/>
            <a:ext cx="1620000" cy="230850"/>
          </a:xfrm>
          <a:prstGeom prst="rect">
            <a:avLst/>
          </a:prstGeom>
        </p:spPr>
      </p:pic>
      <p:sp>
        <p:nvSpPr>
          <p:cNvPr id="24" name="Rechteck 23"/>
          <p:cNvSpPr/>
          <p:nvPr userDrawn="1"/>
        </p:nvSpPr>
        <p:spPr>
          <a:xfrm>
            <a:off x="2244688" y="26782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dirty="0" err="1" smtClean="0">
                <a:latin typeface="+mn-lt"/>
              </a:rPr>
              <a:t>Electromobility</a:t>
            </a:r>
            <a:r>
              <a:rPr lang="en-US" dirty="0" smtClean="0">
                <a:latin typeface="+mn-lt"/>
              </a:rPr>
              <a:t>+ DEFINE</a:t>
            </a:r>
            <a:endParaRPr lang="de-DE" dirty="0">
              <a:latin typeface="+mn-lt"/>
            </a:endParaRPr>
          </a:p>
        </p:txBody>
      </p:sp>
      <p:pic>
        <p:nvPicPr>
          <p:cNvPr id="22" name="Grafik 21" descr="ERA-NET-Logo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92280" y="166143"/>
            <a:ext cx="1727720" cy="886593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4648200"/>
            <a:ext cx="2057400" cy="7620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85000"/>
              <a:buFont typeface="Arial" pitchFamily="-65" charset="0"/>
              <a:buNone/>
              <a:tabLst/>
              <a:defRPr lang="de-DE" sz="1200" b="0" i="0" kern="1200" baseline="0" dirty="0" smtClean="0">
                <a:solidFill>
                  <a:schemeClr val="bg1"/>
                </a:solidFill>
                <a:latin typeface="Calibri"/>
                <a:ea typeface="ＭＳ Ｐゴシック" pitchFamily="-65" charset="-128"/>
                <a:cs typeface="Calibri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85000"/>
              <a:buFont typeface="Arial" pitchFamily="-65" charset="0"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rPr>
              <a:t>Redaktion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Vorname Nachname + Mail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44587462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mit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 15" descr="Hintergrund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800" y="190500"/>
            <a:ext cx="8788400" cy="6477000"/>
          </a:xfrm>
          <a:prstGeom prst="rect">
            <a:avLst/>
          </a:prstGeom>
        </p:spPr>
      </p:pic>
      <p:sp>
        <p:nvSpPr>
          <p:cNvPr id="6" name="Rechteck 5"/>
          <p:cNvSpPr/>
          <p:nvPr userDrawn="1"/>
        </p:nvSpPr>
        <p:spPr>
          <a:xfrm>
            <a:off x="180000" y="1944000"/>
            <a:ext cx="6300000" cy="37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1260000" y="2647800"/>
            <a:ext cx="4988400" cy="207660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defRPr sz="3600" b="0" i="0">
                <a:solidFill>
                  <a:srgbClr val="FFFFFF"/>
                </a:solidFill>
                <a:latin typeface="Constantia"/>
                <a:cs typeface="Constantia"/>
              </a:defRPr>
            </a:lvl1pPr>
          </a:lstStyle>
          <a:p>
            <a:r>
              <a:rPr lang="de-DE" dirty="0" smtClean="0"/>
              <a:t>Haupttitel der Präsentation</a:t>
            </a:r>
            <a:endParaRPr lang="de-DE" dirty="0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260000" y="2124000"/>
            <a:ext cx="4988400" cy="381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5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Zusatztitel der Präsentation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2505000"/>
            <a:ext cx="5168400" cy="106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260000" y="48768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Vorname Nachname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60000" y="51054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Ort, Datum</a:t>
            </a:r>
          </a:p>
        </p:txBody>
      </p:sp>
      <p:pic>
        <p:nvPicPr>
          <p:cNvPr id="18" name="Bild 17" descr="diw-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000" y="496800"/>
            <a:ext cx="1620000" cy="2308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 15" descr="Hintergrund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800" y="190500"/>
            <a:ext cx="8788400" cy="6477000"/>
          </a:xfrm>
          <a:prstGeom prst="rect">
            <a:avLst/>
          </a:prstGeom>
        </p:spPr>
      </p:pic>
      <p:sp>
        <p:nvSpPr>
          <p:cNvPr id="6" name="Rechteck 5"/>
          <p:cNvSpPr/>
          <p:nvPr userDrawn="1"/>
        </p:nvSpPr>
        <p:spPr>
          <a:xfrm>
            <a:off x="180000" y="1944000"/>
            <a:ext cx="6300000" cy="37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1260000" y="2647800"/>
            <a:ext cx="4988400" cy="207660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defRPr sz="3600" b="0" i="0">
                <a:solidFill>
                  <a:srgbClr val="FFFFFF"/>
                </a:solidFill>
                <a:latin typeface="Constantia"/>
                <a:cs typeface="Constantia"/>
              </a:defRPr>
            </a:lvl1pPr>
          </a:lstStyle>
          <a:p>
            <a:r>
              <a:rPr lang="de-DE" dirty="0" smtClean="0"/>
              <a:t>Haupttitel der Präsentation</a:t>
            </a:r>
            <a:endParaRPr lang="de-DE" dirty="0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260000" y="2124000"/>
            <a:ext cx="4988400" cy="381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5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Zusatztitel der Präsentation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2505000"/>
            <a:ext cx="5168400" cy="106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260000" y="48768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Vorname Nachname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60000" y="51054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Ort, Datum</a:t>
            </a:r>
          </a:p>
        </p:txBody>
      </p:sp>
      <p:pic>
        <p:nvPicPr>
          <p:cNvPr id="18" name="Bild 17" descr="diw-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000" y="496800"/>
            <a:ext cx="1620000" cy="2308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 descr="Hintergrund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7800" y="190500"/>
            <a:ext cx="8788400" cy="6477000"/>
          </a:xfrm>
          <a:prstGeom prst="rect">
            <a:avLst/>
          </a:prstGeom>
        </p:spPr>
      </p:pic>
      <p:sp>
        <p:nvSpPr>
          <p:cNvPr id="6" name="Rechteck 5"/>
          <p:cNvSpPr/>
          <p:nvPr userDrawn="1"/>
        </p:nvSpPr>
        <p:spPr>
          <a:xfrm>
            <a:off x="180000" y="1944000"/>
            <a:ext cx="6300000" cy="37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1260000" y="2647800"/>
            <a:ext cx="4988400" cy="207660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defRPr sz="3600" b="0" i="0">
                <a:solidFill>
                  <a:srgbClr val="FFFFFF"/>
                </a:solidFill>
                <a:latin typeface="Constantia"/>
                <a:cs typeface="Constantia"/>
              </a:defRPr>
            </a:lvl1pPr>
          </a:lstStyle>
          <a:p>
            <a:r>
              <a:rPr lang="de-DE" dirty="0" smtClean="0"/>
              <a:t>Haupttitel der Präsentation</a:t>
            </a:r>
            <a:endParaRPr lang="de-DE" dirty="0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260000" y="2124000"/>
            <a:ext cx="4988400" cy="381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5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Zusatztitel der Präsentation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2505000"/>
            <a:ext cx="5168400" cy="106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260000" y="48768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Vorname Nachname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60000" y="5105400"/>
            <a:ext cx="4988400" cy="228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2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lvl="0"/>
            <a:r>
              <a:rPr lang="de-DE" dirty="0" smtClean="0"/>
              <a:t>Ort, Datum</a:t>
            </a:r>
          </a:p>
        </p:txBody>
      </p:sp>
      <p:pic>
        <p:nvPicPr>
          <p:cNvPr id="18" name="Bild 17" descr="diw-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000" y="496800"/>
            <a:ext cx="1620000" cy="2308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295400"/>
            <a:ext cx="8062200" cy="4038600"/>
          </a:xfrm>
          <a:prstGeom prst="rect">
            <a:avLst/>
          </a:prstGeom>
        </p:spPr>
        <p:txBody>
          <a:bodyPr vert="horz" lIns="0" tIns="0" rIns="0" bIns="0"/>
          <a:lstStyle>
            <a:lvl1pPr marL="576000" indent="-576000">
              <a:spcAft>
                <a:spcPts val="2000"/>
              </a:spcAft>
              <a:buClr>
                <a:schemeClr val="accent3"/>
              </a:buClr>
              <a:buSzPct val="200000"/>
              <a:buFont typeface="Wingdings" charset="2"/>
              <a:buAutoNum type="arabicPlain"/>
              <a:def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Kapitel-Titel</a:t>
            </a:r>
            <a:endParaRPr lang="de-DE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260000" y="228600"/>
            <a:ext cx="4419600" cy="6858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 algn="l">
              <a:buNone/>
              <a:def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Tagesordnung/Inhalt/Übersicht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-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80000" y="18000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260000" y="1295400"/>
            <a:ext cx="7488000" cy="40386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Kapitel-Titel</a:t>
            </a:r>
            <a:endParaRPr lang="de-DE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" y="228600"/>
            <a:ext cx="685800" cy="685800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X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 Spalte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260000" y="304800"/>
            <a:ext cx="7467600" cy="442800"/>
          </a:xfrm>
        </p:spPr>
        <p:txBody>
          <a:bodyPr wrap="none" lIns="0" tIns="0" rIns="0" anchor="b" anchorCtr="0"/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FFFFFF"/>
                </a:solidFill>
                <a:latin typeface="Constantia"/>
                <a:cs typeface="Constanti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7"/>
          </p:nvPr>
        </p:nvSpPr>
        <p:spPr>
          <a:xfrm>
            <a:off x="1260475" y="1143000"/>
            <a:ext cx="7502525" cy="4572000"/>
          </a:xfrm>
        </p:spPr>
        <p:txBody>
          <a:bodyPr/>
          <a:lstStyle>
            <a:lvl1pPr>
              <a:spcAft>
                <a:spcPts val="200"/>
              </a:spcAft>
              <a:defRPr/>
            </a:lvl1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2400" y="228600"/>
            <a:ext cx="685800" cy="685800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X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260000" y="304800"/>
            <a:ext cx="7467600" cy="442800"/>
          </a:xfrm>
        </p:spPr>
        <p:txBody>
          <a:bodyPr wrap="none" lIns="0" tIns="0" rIns="0" anchor="b" anchorCtr="0"/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FFFFFF"/>
                </a:solidFill>
                <a:latin typeface="Constantia"/>
                <a:cs typeface="Constanti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1" name="Inhaltsplatzhalter 9"/>
          <p:cNvSpPr>
            <a:spLocks noGrp="1"/>
          </p:cNvSpPr>
          <p:nvPr>
            <p:ph sz="quarter" idx="17"/>
          </p:nvPr>
        </p:nvSpPr>
        <p:spPr>
          <a:xfrm>
            <a:off x="1260000" y="1144800"/>
            <a:ext cx="3650400" cy="4802400"/>
          </a:xfrm>
        </p:spPr>
        <p:txBody>
          <a:bodyPr lIns="0" tIns="72000" rIns="72000" bIns="0"/>
          <a:lstStyle>
            <a:lvl1pPr marL="0" indent="0">
              <a:buNone/>
              <a:defRPr sz="2100" baseline="0"/>
            </a:lvl1pPr>
            <a:lvl5pPr>
              <a:buFont typeface="Arial"/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7" name="Inhaltsplatzhalter 9"/>
          <p:cNvSpPr>
            <a:spLocks noGrp="1"/>
          </p:cNvSpPr>
          <p:nvPr>
            <p:ph sz="quarter" idx="18"/>
          </p:nvPr>
        </p:nvSpPr>
        <p:spPr>
          <a:xfrm>
            <a:off x="5076000" y="1144800"/>
            <a:ext cx="3650400" cy="4802400"/>
          </a:xfrm>
        </p:spPr>
        <p:txBody>
          <a:bodyPr lIns="0" tIns="72000" rIns="72000" bIns="0"/>
          <a:lstStyle>
            <a:lvl1pPr marL="0" indent="0">
              <a:buNone/>
              <a:defRPr sz="2100" baseline="0"/>
            </a:lvl1pPr>
            <a:lvl5pPr>
              <a:buFont typeface="Arial"/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52400" y="228600"/>
            <a:ext cx="685800" cy="685800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X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 Spal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260000" y="304800"/>
            <a:ext cx="7467600" cy="442800"/>
          </a:xfrm>
        </p:spPr>
        <p:txBody>
          <a:bodyPr wrap="none" lIns="0" tIns="0" rIns="0" anchor="b" anchorCtr="0"/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FFFFFF"/>
                </a:solidFill>
                <a:latin typeface="Constantia"/>
                <a:cs typeface="Constanti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1" name="Inhaltsplatzhalter 9"/>
          <p:cNvSpPr>
            <a:spLocks noGrp="1"/>
          </p:cNvSpPr>
          <p:nvPr>
            <p:ph sz="quarter" idx="17"/>
          </p:nvPr>
        </p:nvSpPr>
        <p:spPr>
          <a:xfrm>
            <a:off x="1259999" y="1144800"/>
            <a:ext cx="7502400" cy="4802400"/>
          </a:xfrm>
        </p:spPr>
        <p:txBody>
          <a:bodyPr lIns="0" tIns="72000" rIns="72000" bIns="0"/>
          <a:lstStyle>
            <a:lvl1pPr marL="0" indent="0">
              <a:buNone/>
              <a:defRPr sz="2400" baseline="0">
                <a:latin typeface="+mj-lt"/>
                <a:cs typeface="Constantia"/>
              </a:defRPr>
            </a:lvl1pPr>
            <a:lvl5pPr>
              <a:buFont typeface="Arial"/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2400" y="228600"/>
            <a:ext cx="685800" cy="685800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X</a:t>
            </a:r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 Spalte 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260000" y="304800"/>
            <a:ext cx="7467600" cy="442800"/>
          </a:xfrm>
        </p:spPr>
        <p:txBody>
          <a:bodyPr wrap="none" lIns="0" tIns="0" rIns="0" anchor="b" anchorCtr="0"/>
          <a:lstStyle>
            <a:lvl1pPr marL="0" indent="0" algn="l">
              <a:lnSpc>
                <a:spcPct val="100000"/>
              </a:lnSpc>
              <a:buNone/>
              <a:defRPr sz="1600" b="0" i="0">
                <a:solidFill>
                  <a:srgbClr val="FFFFFF"/>
                </a:solidFill>
                <a:latin typeface="Constantia"/>
                <a:cs typeface="Constanti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11" name="Inhaltsplatzhalter 9"/>
          <p:cNvSpPr>
            <a:spLocks noGrp="1"/>
          </p:cNvSpPr>
          <p:nvPr>
            <p:ph sz="quarter" idx="17"/>
          </p:nvPr>
        </p:nvSpPr>
        <p:spPr>
          <a:xfrm>
            <a:off x="1261872" y="1773936"/>
            <a:ext cx="7467601" cy="42245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72000" rIns="72000" bIns="0" numCol="1" anchor="t" anchorCtr="0" compatLnSpc="1">
            <a:prstTxWarp prst="textNoShape">
              <a:avLst/>
            </a:prstTxWarp>
          </a:bodyPr>
          <a:lstStyle>
            <a:lvl1pPr>
              <a:defRPr lang="de-DE" sz="2400" b="0" i="0" kern="1200" baseline="0" dirty="0" smtClean="0">
                <a:solidFill>
                  <a:schemeClr val="tx1"/>
                </a:solidFill>
                <a:latin typeface="+mj-lt"/>
                <a:ea typeface="ＭＳ Ｐゴシック" pitchFamily="-65" charset="-128"/>
                <a:cs typeface="Constantia"/>
              </a:defRPr>
            </a:lvl1pPr>
          </a:lstStyle>
          <a:p>
            <a:pPr marL="0" lvl="0" indent="0" algn="l" defTabSz="457200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</a:pPr>
            <a:r>
              <a:rPr lang="de-DE" dirty="0" smtClean="0"/>
              <a:t>Textmasterformate durch Klicken bearbeiten</a:t>
            </a:r>
          </a:p>
        </p:txBody>
      </p:sp>
      <p:sp>
        <p:nvSpPr>
          <p:cNvPr id="14" name="Inhaltsplatzhalter 9"/>
          <p:cNvSpPr>
            <a:spLocks noGrp="1"/>
          </p:cNvSpPr>
          <p:nvPr>
            <p:ph sz="quarter" idx="18"/>
          </p:nvPr>
        </p:nvSpPr>
        <p:spPr>
          <a:xfrm>
            <a:off x="1258541" y="1051560"/>
            <a:ext cx="7467601" cy="566928"/>
          </a:xfrm>
        </p:spPr>
        <p:txBody>
          <a:bodyPr lIns="0" tIns="72000" rIns="72000" bIns="0"/>
          <a:lstStyle>
            <a:lvl1pPr marL="0" indent="0">
              <a:buNone/>
              <a:defRPr sz="2400" baseline="0">
                <a:solidFill>
                  <a:schemeClr val="tx2"/>
                </a:solidFill>
                <a:latin typeface="+mn-lt"/>
                <a:cs typeface="Calibri"/>
              </a:defRPr>
            </a:lvl1pPr>
            <a:lvl5pPr>
              <a:buFont typeface="Arial"/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52400" y="228600"/>
            <a:ext cx="685800" cy="685800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1pPr>
            <a:lvl2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2pPr>
            <a:lvl3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3pPr>
            <a:lvl4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4pPr>
            <a:lvl5pPr>
              <a:buNone/>
              <a:defRPr kumimoji="0" 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stantia"/>
                <a:ea typeface="ＭＳ Ｐゴシック" pitchFamily="-65" charset="-128"/>
                <a:cs typeface="Constantia"/>
              </a:defRPr>
            </a:lvl5pPr>
          </a:lstStyle>
          <a:p>
            <a:pPr lvl="0"/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6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260000" y="6399300"/>
            <a:ext cx="6099175" cy="1524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7" name="Datumsplatzhalter 8"/>
          <p:cNvSpPr>
            <a:spLocks noGrp="1"/>
          </p:cNvSpPr>
          <p:nvPr>
            <p:ph type="dt" sz="half" idx="14"/>
          </p:nvPr>
        </p:nvSpPr>
        <p:spPr>
          <a:xfrm>
            <a:off x="1260000" y="6551700"/>
            <a:ext cx="6094413" cy="153900"/>
          </a:xfrm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9" name="Foliennummernplatzhalter 9"/>
          <p:cNvSpPr>
            <a:spLocks noGrp="1"/>
          </p:cNvSpPr>
          <p:nvPr>
            <p:ph type="sldNum" sz="quarter" idx="15"/>
          </p:nvPr>
        </p:nvSpPr>
        <p:spPr>
          <a:xfrm>
            <a:off x="152400" y="6540587"/>
            <a:ext cx="685800" cy="182563"/>
          </a:xfrm>
        </p:spPr>
        <p:txBody>
          <a:bodyPr/>
          <a:lstStyle/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.gi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gif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gif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gif"/><Relationship Id="rId4" Type="http://schemas.openxmlformats.org/officeDocument/2006/relationships/theme" Target="../theme/theme4.xml"/><Relationship Id="rId9" Type="http://schemas.openxmlformats.org/officeDocument/2006/relationships/image" Target="../media/image9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>
    <p:fade/>
  </p:transition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23850" indent="-323850" algn="l" defTabSz="457200" rtl="0" eaLnBrk="1" fontAlgn="base" hangingPunct="1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85000"/>
        <a:buFont typeface="Arial" pitchFamily="-65" charset="0"/>
        <a:buChar char="►"/>
        <a:defRPr sz="3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marL="603250" indent="-287338" algn="l" defTabSz="457200" rtl="0" eaLnBrk="1" fontAlgn="base" hangingPunct="1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6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863600" indent="-250825" algn="l" defTabSz="457200" rtl="0" eaLnBrk="1" fontAlgn="base" hangingPunct="1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4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1079500" indent="-228600" algn="l" defTabSz="457200" rtl="0" eaLnBrk="1" fontAlgn="base" hangingPunct="1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1258888" indent="-179388" algn="l" defTabSz="457200" rtl="0" eaLnBrk="1" fontAlgn="base" hangingPunct="1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RA-NET-Logo.gi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021288"/>
            <a:ext cx="1085849" cy="557212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080000" y="1080000"/>
            <a:ext cx="7884000" cy="4536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pic>
        <p:nvPicPr>
          <p:cNvPr id="6" name="Bild 5" descr="diw-log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4000" y="6444000"/>
            <a:ext cx="1080000" cy="153900"/>
          </a:xfrm>
          <a:prstGeom prst="rect">
            <a:avLst/>
          </a:prstGeom>
        </p:spPr>
      </p:pic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0000" y="6399300"/>
            <a:ext cx="6099175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100">
                <a:solidFill>
                  <a:schemeClr val="accent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2"/>
          </p:nvPr>
        </p:nvSpPr>
        <p:spPr>
          <a:xfrm>
            <a:off x="1260000" y="6551700"/>
            <a:ext cx="6094413" cy="153900"/>
          </a:xfrm>
          <a:prstGeom prst="rect">
            <a:avLst/>
          </a:prstGeom>
        </p:spPr>
        <p:txBody>
          <a:bodyPr lIns="0" tIns="0" rIns="0" bIns="0"/>
          <a:lstStyle>
            <a:lvl1pPr>
              <a:defRPr sz="1100" baseline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152400" y="6540587"/>
            <a:ext cx="685800" cy="182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1080000" y="6300000"/>
            <a:ext cx="7884000" cy="1588"/>
          </a:xfrm>
          <a:prstGeom prst="line">
            <a:avLst/>
          </a:prstGeom>
          <a:ln w="63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ransition spd="med">
    <p:fade/>
  </p:transition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23850" indent="-323850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85000"/>
        <a:buFont typeface="Arial" pitchFamily="-65" charset="0"/>
        <a:buChar char="►"/>
        <a:defRPr sz="3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marL="603250" indent="-287338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6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863600" indent="-250825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4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1079500" indent="-228600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1258888" indent="-179388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60000" y="1143000"/>
            <a:ext cx="750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Rechteck 9"/>
          <p:cNvSpPr/>
          <p:nvPr/>
        </p:nvSpPr>
        <p:spPr>
          <a:xfrm>
            <a:off x="180000" y="18000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pic>
        <p:nvPicPr>
          <p:cNvPr id="11" name="Bild 10" descr="diw-log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4000" y="6444000"/>
            <a:ext cx="1080000" cy="153900"/>
          </a:xfrm>
          <a:prstGeom prst="rect">
            <a:avLst/>
          </a:prstGeom>
        </p:spPr>
      </p:pic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60000" y="6399300"/>
            <a:ext cx="6099175" cy="15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100">
                <a:solidFill>
                  <a:schemeClr val="accent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</a:t>
            </a:r>
            <a:endParaRPr lang="de-DE" dirty="0"/>
          </a:p>
        </p:txBody>
      </p:sp>
      <p:sp>
        <p:nvSpPr>
          <p:cNvPr id="14" name="Datumsplatzhalter 5"/>
          <p:cNvSpPr>
            <a:spLocks noGrp="1"/>
          </p:cNvSpPr>
          <p:nvPr>
            <p:ph type="dt" sz="half" idx="2"/>
          </p:nvPr>
        </p:nvSpPr>
        <p:spPr>
          <a:xfrm>
            <a:off x="1260000" y="6551700"/>
            <a:ext cx="6094413" cy="153900"/>
          </a:xfrm>
          <a:prstGeom prst="rect">
            <a:avLst/>
          </a:prstGeom>
        </p:spPr>
        <p:txBody>
          <a:bodyPr lIns="0" tIns="0" rIns="0" bIns="0"/>
          <a:lstStyle>
            <a:lvl1pPr>
              <a:defRPr sz="1100" baseline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5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152400" y="6540587"/>
            <a:ext cx="685800" cy="182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0A013803-4526-4645-B715-105BE440F5D7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1080000" y="6300000"/>
            <a:ext cx="7884000" cy="1588"/>
          </a:xfrm>
          <a:prstGeom prst="line">
            <a:avLst/>
          </a:prstGeom>
          <a:ln w="63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1080000" y="180000"/>
            <a:ext cx="7884000" cy="72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pic>
        <p:nvPicPr>
          <p:cNvPr id="12" name="Grafik 11" descr="ERA-NET-Logo.gif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021288"/>
            <a:ext cx="1085849" cy="5572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ransition spd="med">
    <p:fade/>
  </p:transition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144000" indent="-252000" algn="l" defTabSz="457200" rtl="0" eaLnBrk="1" fontAlgn="base" hangingPunct="1">
        <a:lnSpc>
          <a:spcPct val="120000"/>
        </a:lnSpc>
        <a:spcBef>
          <a:spcPct val="0"/>
        </a:spcBef>
        <a:spcAft>
          <a:spcPts val="200"/>
        </a:spcAft>
        <a:buClr>
          <a:schemeClr val="tx2"/>
        </a:buClr>
        <a:buSzPct val="100000"/>
        <a:buFont typeface="Arial"/>
        <a:buChar char="•"/>
        <a:defRPr sz="2400" b="0" i="0" kern="1200">
          <a:solidFill>
            <a:schemeClr val="tx1"/>
          </a:solidFill>
          <a:latin typeface="Calibri"/>
          <a:ea typeface="ＭＳ Ｐゴシック" pitchFamily="-65" charset="-128"/>
          <a:cs typeface="Calibri"/>
        </a:defRPr>
      </a:lvl1pPr>
      <a:lvl2pPr marL="468000" indent="-252000" algn="l" defTabSz="457200" rtl="0" eaLnBrk="1" fontAlgn="base" hangingPunct="1">
        <a:lnSpc>
          <a:spcPct val="120000"/>
        </a:lnSpc>
        <a:spcBef>
          <a:spcPct val="0"/>
        </a:spcBef>
        <a:spcAft>
          <a:spcPts val="400"/>
        </a:spcAft>
        <a:buClr>
          <a:schemeClr val="tx2"/>
        </a:buClr>
        <a:buSzPct val="100000"/>
        <a:buFont typeface="Arial"/>
        <a:buChar char="•"/>
        <a:defRPr sz="2100" b="0" i="0" kern="1200">
          <a:solidFill>
            <a:schemeClr val="tx1"/>
          </a:solidFill>
          <a:latin typeface="Calibri"/>
          <a:ea typeface="ＭＳ Ｐゴシック" pitchFamily="-65" charset="-128"/>
          <a:cs typeface="Calibri"/>
        </a:defRPr>
      </a:lvl2pPr>
      <a:lvl3pPr marL="900000" indent="-252000" algn="l" defTabSz="457200" rtl="0" eaLnBrk="1" fontAlgn="base" hangingPunct="1">
        <a:lnSpc>
          <a:spcPct val="120000"/>
        </a:lnSpc>
        <a:spcBef>
          <a:spcPct val="0"/>
        </a:spcBef>
        <a:spcAft>
          <a:spcPts val="400"/>
        </a:spcAft>
        <a:buClr>
          <a:schemeClr val="tx2"/>
        </a:buClr>
        <a:buSzPct val="100000"/>
        <a:buFont typeface="Arial"/>
        <a:buChar char="•"/>
        <a:defRPr sz="1800" b="0" i="0" kern="1200">
          <a:solidFill>
            <a:schemeClr val="tx1"/>
          </a:solidFill>
          <a:latin typeface="Calibri"/>
          <a:ea typeface="ＭＳ Ｐゴシック" pitchFamily="-65" charset="-128"/>
          <a:cs typeface="Calibri"/>
        </a:defRPr>
      </a:lvl3pPr>
      <a:lvl4pPr marL="1350000" indent="-252000" algn="l" defTabSz="457200" rtl="0" eaLnBrk="1" fontAlgn="base" hangingPunct="1">
        <a:lnSpc>
          <a:spcPct val="120000"/>
        </a:lnSpc>
        <a:spcBef>
          <a:spcPct val="0"/>
        </a:spcBef>
        <a:spcAft>
          <a:spcPts val="400"/>
        </a:spcAft>
        <a:buClr>
          <a:schemeClr val="tx2"/>
        </a:buClr>
        <a:buSzPct val="100000"/>
        <a:buFont typeface="Arial"/>
        <a:buChar char="•"/>
        <a:defRPr sz="1500" b="0" i="0" kern="1200">
          <a:solidFill>
            <a:schemeClr val="tx1"/>
          </a:solidFill>
          <a:latin typeface="Calibri"/>
          <a:ea typeface="ＭＳ Ｐゴシック" pitchFamily="-65" charset="-128"/>
          <a:cs typeface="Calibri"/>
        </a:defRPr>
      </a:lvl4pPr>
      <a:lvl5pPr marL="1800000" indent="-252000" algn="l" defTabSz="457200" rtl="0" eaLnBrk="1" fontAlgn="base" hangingPunct="1">
        <a:lnSpc>
          <a:spcPct val="120000"/>
        </a:lnSpc>
        <a:spcBef>
          <a:spcPct val="0"/>
        </a:spcBef>
        <a:spcAft>
          <a:spcPts val="400"/>
        </a:spcAft>
        <a:buClr>
          <a:schemeClr val="tx2"/>
        </a:buClr>
        <a:buSzPct val="100000"/>
        <a:buFont typeface="Arial"/>
        <a:buChar char="•"/>
        <a:defRPr sz="1200" b="0" i="0" kern="1200">
          <a:solidFill>
            <a:schemeClr val="tx1"/>
          </a:solidFill>
          <a:latin typeface="Calibri"/>
          <a:ea typeface="ＭＳ Ｐゴシック" pitchFamily="-65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/>
        </p:nvCxnSpPr>
        <p:spPr>
          <a:xfrm>
            <a:off x="1080000" y="6300000"/>
            <a:ext cx="7884000" cy="1588"/>
          </a:xfrm>
          <a:prstGeom prst="line">
            <a:avLst/>
          </a:prstGeom>
          <a:ln w="63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180000" y="1944000"/>
            <a:ext cx="8784000" cy="367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/>
          </a:p>
        </p:txBody>
      </p:sp>
      <p:sp>
        <p:nvSpPr>
          <p:cNvPr id="10" name="Textplatzhalter 10"/>
          <p:cNvSpPr txBox="1">
            <a:spLocks/>
          </p:cNvSpPr>
          <p:nvPr/>
        </p:nvSpPr>
        <p:spPr>
          <a:xfrm>
            <a:off x="1260000" y="2362200"/>
            <a:ext cx="7503000" cy="381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buNone/>
              <a:defRPr sz="1500" b="0" i="0" baseline="0">
                <a:solidFill>
                  <a:schemeClr val="bg1"/>
                </a:solidFill>
                <a:latin typeface="Calibri"/>
                <a:cs typeface="Calibri"/>
              </a:defRPr>
            </a:lvl1pPr>
            <a:lvl3pPr>
              <a:buNone/>
              <a:defRPr/>
            </a:lvl3pPr>
          </a:lstStyle>
          <a:p>
            <a:pPr marL="323850" marR="0" lvl="0" indent="-323850" algn="l" defTabSz="4572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1000"/>
              </a:spcAft>
              <a:buClr>
                <a:schemeClr val="tx2"/>
              </a:buClr>
              <a:buSzPct val="85000"/>
              <a:buFont typeface="Arial" pitchFamily="-65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rPr>
              <a:t>Thank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rPr>
              <a:t>you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Calibri"/>
              </a:rPr>
              <a:t>.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1080000" y="2743200"/>
            <a:ext cx="7740000" cy="1588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1" descr="diw-logo-weis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0000" y="3168000"/>
            <a:ext cx="1620000" cy="230850"/>
          </a:xfrm>
          <a:prstGeom prst="rect">
            <a:avLst/>
          </a:prstGeom>
        </p:spPr>
      </p:pic>
      <p:sp>
        <p:nvSpPr>
          <p:cNvPr id="14" name="Textplatzhalter 10"/>
          <p:cNvSpPr txBox="1">
            <a:spLocks/>
          </p:cNvSpPr>
          <p:nvPr/>
        </p:nvSpPr>
        <p:spPr>
          <a:xfrm>
            <a:off x="1260000" y="3657600"/>
            <a:ext cx="7503000" cy="1401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Trebuchet MS"/>
                <a:cs typeface="Trebuchet MS"/>
              </a:defRPr>
            </a:lvl1pPr>
            <a:lvl3pPr>
              <a:buNone/>
              <a:defRPr/>
            </a:lvl3pPr>
          </a:lstStyle>
          <a:p>
            <a:pPr rtl="0">
              <a:lnSpc>
                <a:spcPct val="110000"/>
              </a:lnSpc>
            </a:pPr>
            <a:r>
              <a:rPr lang="de-DE" sz="1200" b="1" i="0" kern="1200" baseline="0" dirty="0" smtClean="0">
                <a:solidFill>
                  <a:schemeClr val="bg1"/>
                </a:solidFill>
                <a:latin typeface="Calibri"/>
                <a:ea typeface="ＭＳ Ｐゴシック" pitchFamily="-65" charset="-128"/>
                <a:cs typeface="Calibri"/>
              </a:rPr>
              <a:t>DIW Berlin — Deutsches Institut</a:t>
            </a:r>
          </a:p>
          <a:p>
            <a:pPr rtl="0">
              <a:lnSpc>
                <a:spcPct val="110000"/>
              </a:lnSpc>
            </a:pPr>
            <a:r>
              <a:rPr lang="de-DE" sz="1200" b="1" i="0" kern="1200" baseline="0" dirty="0" smtClean="0">
                <a:solidFill>
                  <a:schemeClr val="bg1"/>
                </a:solidFill>
                <a:latin typeface="Calibri"/>
                <a:ea typeface="ＭＳ Ｐゴシック" pitchFamily="-65" charset="-128"/>
                <a:cs typeface="Calibri"/>
              </a:rPr>
              <a:t>für Wirtschaftsforschung e.V.</a:t>
            </a:r>
          </a:p>
          <a:p>
            <a:pPr rtl="0">
              <a:lnSpc>
                <a:spcPct val="110000"/>
              </a:lnSpc>
            </a:pPr>
            <a:r>
              <a:rPr lang="de-DE" sz="1200" b="0" i="0" kern="1200" baseline="0" dirty="0" smtClean="0">
                <a:solidFill>
                  <a:schemeClr val="bg1"/>
                </a:solidFill>
                <a:latin typeface="Calibri"/>
                <a:ea typeface="ＭＳ Ｐゴシック" pitchFamily="-65" charset="-128"/>
                <a:cs typeface="Calibri"/>
              </a:rPr>
              <a:t>Mohrenstraße 58, 10117 Berlin</a:t>
            </a:r>
          </a:p>
          <a:p>
            <a:pPr rtl="0">
              <a:lnSpc>
                <a:spcPct val="110000"/>
              </a:lnSpc>
            </a:pPr>
            <a:r>
              <a:rPr lang="de-DE" sz="1200" b="0" i="0" kern="1200" baseline="0" dirty="0" err="1" smtClean="0">
                <a:solidFill>
                  <a:schemeClr val="bg1"/>
                </a:solidFill>
                <a:latin typeface="Calibri"/>
                <a:ea typeface="ＭＳ Ｐゴシック" pitchFamily="-65" charset="-128"/>
                <a:cs typeface="Calibri"/>
              </a:rPr>
              <a:t>www.diw.de</a:t>
            </a:r>
            <a:endParaRPr lang="de-DE" sz="1200" b="0" i="0" kern="1200" baseline="0" dirty="0" smtClean="0">
              <a:solidFill>
                <a:schemeClr val="bg1"/>
              </a:solidFill>
              <a:latin typeface="Calibri"/>
              <a:ea typeface="ＭＳ Ｐゴシック" pitchFamily="-65" charset="-128"/>
              <a:cs typeface="Calibri"/>
            </a:endParaRPr>
          </a:p>
          <a:p>
            <a:pPr rtl="0">
              <a:lnSpc>
                <a:spcPct val="110000"/>
              </a:lnSpc>
            </a:pPr>
            <a:endParaRPr kumimoji="0" lang="de-D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pic>
        <p:nvPicPr>
          <p:cNvPr id="20" name="Grafik 19" descr="UBA-Logo.gif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0000" y="188640"/>
            <a:ext cx="2705100" cy="504825"/>
          </a:xfrm>
          <a:prstGeom prst="rect">
            <a:avLst/>
          </a:prstGeom>
        </p:spPr>
      </p:pic>
      <p:pic>
        <p:nvPicPr>
          <p:cNvPr id="21" name="Grafik 20" descr="OEKO-Institute-Logo.gif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200400" y="188640"/>
            <a:ext cx="2743200" cy="609600"/>
          </a:xfrm>
          <a:prstGeom prst="rect">
            <a:avLst/>
          </a:prstGeom>
        </p:spPr>
      </p:pic>
      <p:pic>
        <p:nvPicPr>
          <p:cNvPr id="22" name="Grafik 21" descr="CASE-Logo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00192" y="188640"/>
            <a:ext cx="2512284" cy="720080"/>
          </a:xfrm>
          <a:prstGeom prst="rect">
            <a:avLst/>
          </a:prstGeom>
        </p:spPr>
      </p:pic>
      <p:pic>
        <p:nvPicPr>
          <p:cNvPr id="23" name="Grafik 22" descr="IHS-Vienna-Logo.gif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89525" y="1196752"/>
            <a:ext cx="2695575" cy="419100"/>
          </a:xfrm>
          <a:prstGeom prst="rect">
            <a:avLst/>
          </a:prstGeom>
        </p:spPr>
      </p:pic>
      <p:pic>
        <p:nvPicPr>
          <p:cNvPr id="24" name="Grafik 23" descr="TU-Vienna-Logo.gif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067944" y="1052735"/>
            <a:ext cx="811113" cy="811113"/>
          </a:xfrm>
          <a:prstGeom prst="rect">
            <a:avLst/>
          </a:prstGeom>
        </p:spPr>
      </p:pic>
      <p:pic>
        <p:nvPicPr>
          <p:cNvPr id="25" name="Bild 18" descr="diw-logo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943600" y="1196752"/>
            <a:ext cx="2941053" cy="419100"/>
          </a:xfrm>
          <a:prstGeom prst="rect">
            <a:avLst/>
          </a:prstGeom>
        </p:spPr>
      </p:pic>
      <p:pic>
        <p:nvPicPr>
          <p:cNvPr id="26" name="Grafik 25" descr="ERA-NET-Logo.gif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061479" y="5805264"/>
            <a:ext cx="964101" cy="4947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med">
    <p:fade/>
  </p:transition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23850" indent="-323850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85000"/>
        <a:buFont typeface="Arial" pitchFamily="-65" charset="0"/>
        <a:buChar char="►"/>
        <a:defRPr sz="3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marL="603250" indent="-287338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6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863600" indent="-250825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4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1079500" indent="-228600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1258888" indent="-179388" algn="l" defTabSz="457200" rtl="0" eaLnBrk="0" fontAlgn="base" hangingPunct="0">
        <a:lnSpc>
          <a:spcPct val="120000"/>
        </a:lnSpc>
        <a:spcBef>
          <a:spcPct val="0"/>
        </a:spcBef>
        <a:spcAft>
          <a:spcPts val="1000"/>
        </a:spcAft>
        <a:buClr>
          <a:schemeClr val="tx2"/>
        </a:buClr>
        <a:buSzPct val="120000"/>
        <a:buFont typeface="Arial" pitchFamily="-65" charset="0"/>
        <a:buChar char="●"/>
        <a:defRPr sz="1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5" Type="http://schemas.openxmlformats.org/officeDocument/2006/relationships/image" Target="../media/image7.gi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DIW e</a:t>
            </a:r>
            <a:r>
              <a:rPr lang="de-DE" sz="2400" dirty="0" err="1" smtClean="0"/>
              <a:t>lectricity</a:t>
            </a:r>
            <a:r>
              <a:rPr lang="de-DE" sz="2400" dirty="0" smtClean="0"/>
              <a:t> </a:t>
            </a:r>
            <a:r>
              <a:rPr lang="de-DE" sz="2400" dirty="0" err="1" smtClean="0"/>
              <a:t>market</a:t>
            </a:r>
            <a:r>
              <a:rPr lang="de-DE" sz="2400" dirty="0" smtClean="0"/>
              <a:t> model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project</a:t>
            </a:r>
            <a:r>
              <a:rPr lang="de-DE" sz="2400" dirty="0" smtClean="0"/>
              <a:t> DEFINE-</a:t>
            </a:r>
            <a:r>
              <a:rPr lang="de-DE" sz="2400" dirty="0" err="1" smtClean="0"/>
              <a:t>Electromobility</a:t>
            </a:r>
            <a:r>
              <a:rPr lang="de-DE" sz="2400" dirty="0" smtClean="0"/>
              <a:t>+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de-DE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/>
              <a:t>Kick-off Meeting </a:t>
            </a:r>
            <a:r>
              <a:rPr lang="de-DE" dirty="0" err="1" smtClean="0"/>
              <a:t>at</a:t>
            </a:r>
            <a:r>
              <a:rPr lang="de-DE" dirty="0" smtClean="0"/>
              <a:t> IHS Vienna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Andreas Schröder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Vienna, 14 June 2012</a:t>
            </a:r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smtClean="0"/>
              <a:t>Scenarios – </a:t>
            </a:r>
            <a:r>
              <a:rPr lang="de-DE" sz="2800" b="1" dirty="0" err="1" smtClean="0"/>
              <a:t>user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profiles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8"/>
          </p:nvPr>
        </p:nvSpPr>
        <p:spPr>
          <a:xfrm>
            <a:off x="1115616" y="1144800"/>
            <a:ext cx="7610784" cy="480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EV </a:t>
            </a:r>
            <a:r>
              <a:rPr lang="de-DE" dirty="0" err="1" smtClean="0">
                <a:latin typeface="+mn-lt"/>
              </a:rPr>
              <a:t>charging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behaviour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determined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with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hourly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resolution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Driving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availability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profiles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are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derived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from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historic</a:t>
            </a:r>
            <a:r>
              <a:rPr lang="de-DE" dirty="0" smtClean="0">
                <a:latin typeface="+mn-lt"/>
              </a:rPr>
              <a:t> National </a:t>
            </a:r>
            <a:r>
              <a:rPr lang="de-DE" dirty="0" err="1" smtClean="0">
                <a:latin typeface="+mn-lt"/>
              </a:rPr>
              <a:t>Household</a:t>
            </a:r>
            <a:r>
              <a:rPr lang="de-DE" dirty="0" smtClean="0">
                <a:latin typeface="+mn-lt"/>
              </a:rPr>
              <a:t> Travel Surveys in WP 4 „Scenarios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Energy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Transport“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008112" y="5744289"/>
            <a:ext cx="7524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latin typeface="+mn-lt"/>
              </a:rPr>
              <a:t>Cumulated</a:t>
            </a:r>
            <a:r>
              <a:rPr lang="de-DE" sz="1200" dirty="0" smtClean="0">
                <a:latin typeface="+mn-lt"/>
              </a:rPr>
              <a:t> </a:t>
            </a:r>
            <a:r>
              <a:rPr lang="de-DE" sz="1200" dirty="0" err="1" smtClean="0">
                <a:latin typeface="+mn-lt"/>
              </a:rPr>
              <a:t>share</a:t>
            </a:r>
            <a:r>
              <a:rPr lang="de-DE" sz="1200" dirty="0" smtClean="0">
                <a:latin typeface="+mn-lt"/>
              </a:rPr>
              <a:t> </a:t>
            </a:r>
            <a:r>
              <a:rPr lang="de-DE" sz="1200" dirty="0" err="1" smtClean="0">
                <a:latin typeface="+mn-lt"/>
              </a:rPr>
              <a:t>of</a:t>
            </a:r>
            <a:r>
              <a:rPr lang="de-DE" sz="1200" dirty="0" smtClean="0">
                <a:latin typeface="+mn-lt"/>
              </a:rPr>
              <a:t> </a:t>
            </a:r>
            <a:r>
              <a:rPr lang="de-DE" sz="1200" dirty="0" err="1" smtClean="0">
                <a:latin typeface="+mn-lt"/>
              </a:rPr>
              <a:t>passengers</a:t>
            </a:r>
            <a:r>
              <a:rPr lang="de-DE" sz="1200" dirty="0" smtClean="0">
                <a:latin typeface="+mn-lt"/>
              </a:rPr>
              <a:t> en route in Germany  (Source: Hartmann et al., 2009 </a:t>
            </a:r>
            <a:r>
              <a:rPr lang="de-DE" sz="1200" dirty="0" err="1" smtClean="0">
                <a:latin typeface="+mn-lt"/>
              </a:rPr>
              <a:t>based</a:t>
            </a:r>
            <a:r>
              <a:rPr lang="de-DE" sz="1200" dirty="0" smtClean="0">
                <a:latin typeface="+mn-lt"/>
              </a:rPr>
              <a:t> on </a:t>
            </a:r>
            <a:r>
              <a:rPr lang="de-DE" sz="1200" dirty="0" err="1" smtClean="0">
                <a:latin typeface="+mn-lt"/>
              </a:rPr>
              <a:t>MiD</a:t>
            </a:r>
            <a:r>
              <a:rPr lang="de-DE" sz="1200" dirty="0" smtClean="0">
                <a:latin typeface="+mn-lt"/>
              </a:rPr>
              <a:t>, 2008)</a:t>
            </a:r>
          </a:p>
        </p:txBody>
      </p:sp>
      <p:pic>
        <p:nvPicPr>
          <p:cNvPr id="10" name="Grafik 9" descr="Hartmann-2009-User-Profi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428999"/>
            <a:ext cx="6912768" cy="227615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52400" y="2204864"/>
            <a:ext cx="2886504" cy="389027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2800" b="1" dirty="0" smtClean="0"/>
              <a:t>Scenarios - </a:t>
            </a:r>
            <a:r>
              <a:rPr lang="de-DE" sz="2800" b="1" dirty="0" err="1" smtClean="0"/>
              <a:t>charging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systems</a:t>
            </a:r>
            <a:endParaRPr lang="de-DE" sz="28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323529" y="3356992"/>
            <a:ext cx="2520279" cy="2808312"/>
          </a:xfrm>
        </p:spPr>
        <p:txBody>
          <a:bodyPr>
            <a:normAutofit fontScale="92500" lnSpcReduction="10000"/>
          </a:bodyPr>
          <a:lstStyle/>
          <a:p>
            <a:pPr marL="0" indent="0" fontAlgn="t">
              <a:buNone/>
            </a:pPr>
            <a:r>
              <a:rPr lang="en-US" sz="2000" b="1" u="sng" dirty="0" smtClean="0">
                <a:solidFill>
                  <a:schemeClr val="bg1"/>
                </a:solidFill>
                <a:latin typeface="+mn-lt"/>
              </a:rPr>
              <a:t>Home charging</a:t>
            </a:r>
          </a:p>
          <a:p>
            <a:pPr marL="0" indent="0" fontAlgn="t"/>
            <a:endParaRPr lang="en-US" sz="2200" dirty="0" smtClean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Clr>
                <a:schemeClr val="bg1"/>
              </a:buClr>
              <a:buNone/>
            </a:pPr>
            <a:r>
              <a:rPr lang="en-US" sz="2200" dirty="0" err="1" smtClean="0">
                <a:solidFill>
                  <a:schemeClr val="bg1"/>
                </a:solidFill>
                <a:latin typeface="+mn-lt"/>
              </a:rPr>
              <a:t>Schuko</a:t>
            </a:r>
            <a:r>
              <a:rPr lang="en-US" sz="2200" dirty="0" smtClean="0">
                <a:solidFill>
                  <a:schemeClr val="bg1"/>
                </a:solidFill>
                <a:latin typeface="+mn-lt"/>
              </a:rPr>
              <a:t>-outlets AC </a:t>
            </a:r>
          </a:p>
          <a:p>
            <a:pPr marL="0" indent="0" fontAlgn="t">
              <a:buClr>
                <a:schemeClr val="bg1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+mn-lt"/>
              </a:rPr>
              <a:t>220 V; 16 Amp</a:t>
            </a:r>
          </a:p>
          <a:p>
            <a:pPr marL="0" indent="0" fontAlgn="t">
              <a:buClr>
                <a:schemeClr val="bg1"/>
              </a:buClr>
              <a:buNone/>
            </a:pPr>
            <a:endParaRPr lang="en-US" sz="2200" dirty="0" smtClean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Clr>
                <a:schemeClr val="bg1"/>
              </a:buClr>
              <a:buFont typeface="Wingdings"/>
              <a:buChar char="à"/>
            </a:pPr>
            <a:r>
              <a:rPr lang="en-US" sz="22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  3.6 kWh/h</a:t>
            </a:r>
          </a:p>
          <a:p>
            <a:pPr marL="0" indent="0" fontAlgn="t">
              <a:buClr>
                <a:schemeClr val="bg1"/>
              </a:buClr>
              <a:buFont typeface="Wingdings"/>
              <a:buChar char="à"/>
            </a:pPr>
            <a:endParaRPr lang="en-US" sz="2000" dirty="0" smtClean="0">
              <a:solidFill>
                <a:schemeClr val="bg1"/>
              </a:solidFill>
              <a:latin typeface="+mn-lt"/>
              <a:sym typeface="Wingdings" pitchFamily="2" charset="2"/>
            </a:endParaRPr>
          </a:p>
          <a:p>
            <a:pPr marL="0" indent="0" fontAlgn="t">
              <a:buClr>
                <a:schemeClr val="bg1"/>
              </a:buClr>
              <a:buNone/>
            </a:pPr>
            <a:r>
              <a:rPr lang="en-US" sz="13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Little use for reserve energy markets ?</a:t>
            </a:r>
            <a:endParaRPr lang="en-US" sz="1300" dirty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None/>
            </a:pPr>
            <a:endParaRPr lang="en-US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 Project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3131840" y="2204864"/>
            <a:ext cx="2894722" cy="389027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platzhalter 2"/>
          <p:cNvSpPr txBox="1">
            <a:spLocks/>
          </p:cNvSpPr>
          <p:nvPr/>
        </p:nvSpPr>
        <p:spPr bwMode="auto">
          <a:xfrm>
            <a:off x="3302969" y="3356992"/>
            <a:ext cx="252745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Public Charging</a:t>
            </a:r>
            <a:r>
              <a:rPr kumimoji="0" lang="en-US" sz="2000" b="1" i="0" u="sng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AC</a:t>
            </a:r>
            <a:endParaRPr kumimoji="0" lang="en-US" sz="2000" b="1" i="0" u="sng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lvl="0" fontAlgn="t">
              <a:lnSpc>
                <a:spcPct val="120000"/>
              </a:lnSpc>
              <a:spcAft>
                <a:spcPts val="200"/>
              </a:spcAft>
              <a:buClr>
                <a:schemeClr val="bg1"/>
              </a:buClr>
              <a:buSzPct val="100000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3-phase AC </a:t>
            </a:r>
          </a:p>
          <a:p>
            <a:pPr lvl="0" fontAlgn="t">
              <a:lnSpc>
                <a:spcPct val="120000"/>
              </a:lnSpc>
              <a:spcAft>
                <a:spcPts val="200"/>
              </a:spcAft>
              <a:buClr>
                <a:schemeClr val="bg1"/>
              </a:buClr>
              <a:buSzPct val="100000"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Calibri"/>
              </a:rPr>
              <a:t>400V; 16/32 Amp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Wingdings"/>
              <a:buChar char="à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  <a:sym typeface="Wingdings" pitchFamily="2" charset="2"/>
              </a:rPr>
              <a:t>  Up to 40 kWh/h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+mn-lt"/>
              <a:cs typeface="Calibri"/>
              <a:sym typeface="Wingdings" pitchFamily="2" charset="2"/>
            </a:endParaRPr>
          </a:p>
          <a:p>
            <a:pPr fontAlgn="t">
              <a:lnSpc>
                <a:spcPct val="120000"/>
              </a:lnSpc>
              <a:spcAft>
                <a:spcPts val="200"/>
              </a:spcAft>
              <a:buClr>
                <a:schemeClr val="bg1"/>
              </a:buClr>
              <a:buSzPct val="100000"/>
            </a:pPr>
            <a:r>
              <a:rPr lang="en-US" sz="12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Good use for reserve energy markets ?</a:t>
            </a:r>
            <a:endParaRPr lang="en-US" sz="120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endParaRPr lang="en-US" sz="2000" baseline="0" dirty="0" smtClean="0">
              <a:solidFill>
                <a:schemeClr val="bg1"/>
              </a:solidFill>
              <a:latin typeface="+mn-lt"/>
              <a:cs typeface="Calibri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6170578" y="2204864"/>
            <a:ext cx="2937926" cy="389027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2"/>
          <p:cNvSpPr txBox="1">
            <a:spLocks/>
          </p:cNvSpPr>
          <p:nvPr/>
        </p:nvSpPr>
        <p:spPr bwMode="auto">
          <a:xfrm>
            <a:off x="6327303" y="3356992"/>
            <a:ext cx="278120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Public Charging DC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DC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Chademo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Standard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r>
              <a:rPr lang="en-US" sz="2000" dirty="0" smtClean="0">
                <a:solidFill>
                  <a:schemeClr val="bg1"/>
                </a:solidFill>
                <a:latin typeface="+mn-lt"/>
                <a:cs typeface="Calibri"/>
              </a:rPr>
              <a:t>400/500V; 125 Amp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Wingdings"/>
              <a:buChar char="à"/>
              <a:tabLst/>
              <a:defRPr/>
            </a:pPr>
            <a:r>
              <a:rPr lang="en-US" sz="2000" baseline="0" dirty="0" smtClean="0">
                <a:solidFill>
                  <a:schemeClr val="bg1"/>
                </a:solidFill>
                <a:latin typeface="+mn-lt"/>
                <a:cs typeface="Calibri"/>
                <a:sym typeface="Wingdings" pitchFamily="2" charset="2"/>
              </a:rPr>
              <a:t>  62.5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Calibri"/>
                <a:sym typeface="Wingdings" pitchFamily="2" charset="2"/>
              </a:rPr>
              <a:t> kWh/h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Wingdings"/>
              <a:buChar char="à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  <a:sym typeface="Wingdings" pitchFamily="2" charset="2"/>
            </a:endParaRPr>
          </a:p>
          <a:p>
            <a:pPr fontAlgn="t">
              <a:lnSpc>
                <a:spcPct val="120000"/>
              </a:lnSpc>
              <a:spcAft>
                <a:spcPts val="200"/>
              </a:spcAft>
              <a:buClr>
                <a:schemeClr val="bg1"/>
              </a:buClr>
              <a:buSzPct val="100000"/>
            </a:pPr>
            <a:r>
              <a:rPr lang="en-US" sz="1200" dirty="0" smtClean="0">
                <a:solidFill>
                  <a:schemeClr val="bg1"/>
                </a:solidFill>
                <a:latin typeface="+mn-lt"/>
                <a:sym typeface="Wingdings" pitchFamily="2" charset="2"/>
              </a:rPr>
              <a:t>Ideal use for reserve energy markets ?</a:t>
            </a:r>
            <a:endParaRPr lang="en-US" sz="120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pic>
        <p:nvPicPr>
          <p:cNvPr id="19" name="Grafik 18" descr="Charging-Station-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348880"/>
            <a:ext cx="921224" cy="864096"/>
          </a:xfrm>
          <a:prstGeom prst="rect">
            <a:avLst/>
          </a:prstGeom>
        </p:spPr>
      </p:pic>
      <p:pic>
        <p:nvPicPr>
          <p:cNvPr id="20" name="Grafik 19" descr="Charging-Station-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348880"/>
            <a:ext cx="921224" cy="864096"/>
          </a:xfrm>
          <a:prstGeom prst="rect">
            <a:avLst/>
          </a:prstGeom>
        </p:spPr>
      </p:pic>
      <p:pic>
        <p:nvPicPr>
          <p:cNvPr id="21" name="Grafik 20" descr="Charging-Station-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2348880"/>
            <a:ext cx="921224" cy="864096"/>
          </a:xfrm>
          <a:prstGeom prst="rect">
            <a:avLst/>
          </a:prstGeom>
        </p:spPr>
      </p:pic>
      <p:sp>
        <p:nvSpPr>
          <p:cNvPr id="23" name="Inhaltsplatzhalter 5"/>
          <p:cNvSpPr txBox="1">
            <a:spLocks/>
          </p:cNvSpPr>
          <p:nvPr/>
        </p:nvSpPr>
        <p:spPr bwMode="auto">
          <a:xfrm>
            <a:off x="1115616" y="1144800"/>
            <a:ext cx="7776864" cy="106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44000" marR="0" lvl="0" indent="-25200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Demand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profiles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also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depend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on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charging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system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,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degree</a:t>
            </a:r>
            <a:r>
              <a:rPr kumimoji="0" lang="de-D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  <a:r>
              <a:rPr kumimoji="0" lang="de-DE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of</a:t>
            </a:r>
            <a:r>
              <a:rPr kumimoji="0" lang="de-D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  <a:r>
              <a:rPr kumimoji="0" lang="de-DE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hybridization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</a:t>
            </a:r>
            <a:r>
              <a:rPr kumimoji="0" lang="de-D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and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V2G-availability  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88608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smtClean="0"/>
              <a:t>Reserve </a:t>
            </a:r>
            <a:r>
              <a:rPr lang="de-DE" sz="2800" b="1" dirty="0" err="1" smtClean="0"/>
              <a:t>market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7"/>
          </p:nvPr>
        </p:nvSpPr>
        <p:spPr>
          <a:xfrm>
            <a:off x="1043608" y="1144800"/>
            <a:ext cx="4536503" cy="480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V2G </a:t>
            </a:r>
            <a:r>
              <a:rPr lang="de-DE" dirty="0" err="1" smtClean="0">
                <a:latin typeface="+mn-lt"/>
              </a:rPr>
              <a:t>can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contribute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to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system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cost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reductions</a:t>
            </a:r>
            <a:r>
              <a:rPr lang="de-DE" dirty="0" smtClean="0">
                <a:latin typeface="+mn-lt"/>
              </a:rPr>
              <a:t> (</a:t>
            </a:r>
            <a:r>
              <a:rPr lang="de-DE" dirty="0" err="1" smtClean="0">
                <a:latin typeface="+mn-lt"/>
              </a:rPr>
              <a:t>Kempton</a:t>
            </a:r>
            <a:r>
              <a:rPr lang="de-DE" dirty="0" smtClean="0">
                <a:latin typeface="+mn-lt"/>
              </a:rPr>
              <a:t> &amp; Tomic, 2005)</a:t>
            </a: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Literature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suggests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system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services</a:t>
            </a:r>
            <a:r>
              <a:rPr lang="de-DE" dirty="0" smtClean="0">
                <a:latin typeface="+mn-lt"/>
              </a:rPr>
              <a:t> in </a:t>
            </a:r>
            <a:r>
              <a:rPr lang="de-DE" dirty="0" err="1" smtClean="0">
                <a:latin typeface="+mn-lt"/>
              </a:rPr>
              <a:t>reserve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business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case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fleet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operators</a:t>
            </a:r>
            <a:r>
              <a:rPr lang="de-DE" dirty="0" smtClean="0">
                <a:latin typeface="+mn-lt"/>
              </a:rPr>
              <a:t> (</a:t>
            </a:r>
            <a:r>
              <a:rPr lang="de-DE" dirty="0" err="1" smtClean="0">
                <a:latin typeface="+mn-lt"/>
              </a:rPr>
              <a:t>Sioshansi</a:t>
            </a:r>
            <a:r>
              <a:rPr lang="de-DE" dirty="0" smtClean="0">
                <a:latin typeface="+mn-lt"/>
              </a:rPr>
              <a:t> et al. 2011)</a:t>
            </a:r>
            <a:endParaRPr lang="de-DE" dirty="0">
              <a:latin typeface="+mn-lt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683569" y="3841301"/>
          <a:ext cx="6912764" cy="198721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606383"/>
                <a:gridCol w="776170"/>
                <a:gridCol w="691276"/>
                <a:gridCol w="691276"/>
                <a:gridCol w="691276"/>
                <a:gridCol w="691276"/>
                <a:gridCol w="691276"/>
                <a:gridCol w="691276"/>
                <a:gridCol w="429073"/>
                <a:gridCol w="953482"/>
              </a:tblGrid>
              <a:tr h="397442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hour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0-4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4-8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8-12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12-16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16-20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20-24</a:t>
                      </a:r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467" marR="8467" marT="8467" marB="0" anchor="ctr"/>
                </a:tc>
              </a:tr>
              <a:tr h="397442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neg.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power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17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17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3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3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3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€/MW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397442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neg.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energy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39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42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20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18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18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21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€/</a:t>
                      </a:r>
                      <a:r>
                        <a:rPr lang="de-DE" sz="1800" u="none" strike="noStrike" dirty="0" err="1"/>
                        <a:t>MWh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397442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pos.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power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5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€/MW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  <a:tr h="397442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pos.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/>
                        <a:t>energy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333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353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 dirty="0"/>
                        <a:t>363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411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415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u="none" strike="noStrike"/>
                        <a:t>378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u="none" strike="noStrike" dirty="0"/>
                        <a:t>€/</a:t>
                      </a:r>
                      <a:r>
                        <a:rPr lang="de-DE" sz="1800" u="none" strike="noStrike" dirty="0" err="1"/>
                        <a:t>MWh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67" marR="8467" marT="8467" marB="0" anchor="ctr"/>
                </a:tc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838200" y="5857527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>
                <a:latin typeface="+mn-lt"/>
              </a:rPr>
              <a:t>Average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prices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tertiary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reserve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market</a:t>
            </a:r>
            <a:r>
              <a:rPr lang="de-DE" sz="1400" dirty="0" smtClean="0">
                <a:latin typeface="+mn-lt"/>
              </a:rPr>
              <a:t> (Source: Mischinger et al., 2011)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811003" y="1509752"/>
            <a:ext cx="3096344" cy="163121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With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1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million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EV in 2020: </a:t>
            </a:r>
          </a:p>
          <a:p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Up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to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3.6 GW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capacity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for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reserve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markets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with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home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charging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outlets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and</a:t>
            </a:r>
            <a:r>
              <a:rPr lang="de-DE" sz="2000" dirty="0" smtClean="0">
                <a:solidFill>
                  <a:schemeClr val="bg1"/>
                </a:solidFill>
                <a:latin typeface="+mn-lt"/>
              </a:rPr>
              <a:t> 100% </a:t>
            </a:r>
            <a:r>
              <a:rPr lang="de-DE" sz="2000" dirty="0" err="1" smtClean="0">
                <a:solidFill>
                  <a:schemeClr val="bg1"/>
                </a:solidFill>
                <a:latin typeface="+mn-lt"/>
              </a:rPr>
              <a:t>availability</a:t>
            </a:r>
            <a:endParaRPr lang="de-DE" sz="2000" dirty="0" smtClean="0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332" y="3772173"/>
            <a:ext cx="1547667" cy="205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smtClean="0"/>
              <a:t>Potential </a:t>
            </a:r>
            <a:r>
              <a:rPr lang="de-DE" sz="2800" b="1" dirty="0" err="1" smtClean="0"/>
              <a:t>results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Effects</a:t>
            </a:r>
            <a:r>
              <a:rPr lang="de-DE" dirty="0" smtClean="0">
                <a:latin typeface="+mn-lt"/>
              </a:rPr>
              <a:t> on </a:t>
            </a:r>
            <a:r>
              <a:rPr lang="de-DE" dirty="0" err="1" smtClean="0">
                <a:latin typeface="+mn-lt"/>
              </a:rPr>
              <a:t>dispatch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Effects</a:t>
            </a:r>
            <a:r>
              <a:rPr lang="de-DE" dirty="0" smtClean="0">
                <a:latin typeface="+mn-lt"/>
              </a:rPr>
              <a:t> on CO2 </a:t>
            </a:r>
            <a:r>
              <a:rPr lang="de-DE" dirty="0" err="1" smtClean="0">
                <a:latin typeface="+mn-lt"/>
              </a:rPr>
              <a:t>emissions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Price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system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cost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effects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Analysis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business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case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reserve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energy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provision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V2G-capable EV</a:t>
            </a:r>
            <a:endParaRPr lang="de-DE" dirty="0">
              <a:latin typeface="+mn-lt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009" y="908720"/>
            <a:ext cx="4210486" cy="5325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2800" b="1" dirty="0" smtClean="0"/>
              <a:t>Division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work</a:t>
            </a:r>
            <a:endParaRPr lang="de-DE" sz="2800" b="1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 Project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1043608" y="2436088"/>
          <a:ext cx="792087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DIW Berlin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TU Vienna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Model Type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Mixed Integer LP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Linear Program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Geographic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coverage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DE+neighbours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Yes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Yes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Grid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Only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interconnectors</a:t>
                      </a:r>
                      <a:r>
                        <a:rPr lang="de-DE" baseline="0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All 380/220 </a:t>
                      </a:r>
                      <a:r>
                        <a:rPr lang="de-DE" dirty="0" err="1" smtClean="0"/>
                        <a:t>kV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lines</a:t>
                      </a:r>
                      <a:r>
                        <a:rPr lang="de-DE" dirty="0" smtClean="0"/>
                        <a:t> ?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Results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CO2 </a:t>
                      </a:r>
                      <a:r>
                        <a:rPr lang="de-DE" dirty="0" err="1" smtClean="0"/>
                        <a:t>emissions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err="1" smtClean="0"/>
                        <a:t>prices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err="1" smtClean="0"/>
                        <a:t>cost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Grid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stability</a:t>
                      </a:r>
                      <a:r>
                        <a:rPr lang="de-DE" dirty="0" smtClean="0"/>
                        <a:t> ?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Grafik 11" descr="TU-Vienna-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181" y="1700808"/>
            <a:ext cx="379064" cy="379064"/>
          </a:xfrm>
          <a:prstGeom prst="rect">
            <a:avLst/>
          </a:prstGeom>
        </p:spPr>
      </p:pic>
      <p:pic>
        <p:nvPicPr>
          <p:cNvPr id="13" name="Bild 18" descr="diw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181" y="1320605"/>
            <a:ext cx="1374463" cy="195861"/>
          </a:xfrm>
          <a:prstGeom prst="rect">
            <a:avLst/>
          </a:prstGeom>
        </p:spPr>
      </p:pic>
      <p:pic>
        <p:nvPicPr>
          <p:cNvPr id="14" name="Grafik 13" descr="OEKO-Institute-Logo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5547833"/>
            <a:ext cx="1482475" cy="329439"/>
          </a:xfrm>
          <a:prstGeom prst="rect">
            <a:avLst/>
          </a:prstGeom>
        </p:spPr>
      </p:pic>
      <p:sp>
        <p:nvSpPr>
          <p:cNvPr id="15" name="Nach rechts gekrümmter Pfeil 14"/>
          <p:cNvSpPr/>
          <p:nvPr/>
        </p:nvSpPr>
        <p:spPr>
          <a:xfrm>
            <a:off x="935780" y="5605242"/>
            <a:ext cx="648440" cy="488054"/>
          </a:xfrm>
          <a:prstGeom prst="curvedRightArrow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6" name="Grafik 15" descr="UBA-Logo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4208" y="5888645"/>
            <a:ext cx="1482475" cy="276659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702296" y="5518973"/>
            <a:ext cx="4741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+mn-lt"/>
              </a:rPr>
              <a:t>Use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results</a:t>
            </a:r>
            <a:r>
              <a:rPr lang="de-DE" dirty="0" smtClean="0">
                <a:latin typeface="+mn-lt"/>
              </a:rPr>
              <a:t> in Work </a:t>
            </a:r>
            <a:r>
              <a:rPr lang="de-DE" dirty="0" err="1" smtClean="0">
                <a:latin typeface="+mn-lt"/>
              </a:rPr>
              <a:t>package</a:t>
            </a:r>
            <a:r>
              <a:rPr lang="de-DE" dirty="0" smtClean="0">
                <a:latin typeface="+mn-lt"/>
              </a:rPr>
              <a:t> 9 „</a:t>
            </a:r>
            <a:r>
              <a:rPr lang="de-DE" dirty="0" err="1" smtClean="0">
                <a:latin typeface="+mn-lt"/>
              </a:rPr>
              <a:t>Quantification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Environmental </a:t>
            </a:r>
            <a:r>
              <a:rPr lang="de-DE" dirty="0" err="1" smtClean="0">
                <a:latin typeface="+mn-lt"/>
              </a:rPr>
              <a:t>Benefits</a:t>
            </a:r>
            <a:r>
              <a:rPr lang="de-DE" dirty="0" smtClean="0">
                <a:latin typeface="+mn-lt"/>
              </a:rPr>
              <a:t>“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043608" y="1052736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In Work </a:t>
            </a:r>
            <a:r>
              <a:rPr lang="de-DE" dirty="0" err="1" smtClean="0">
                <a:latin typeface="+mn-lt"/>
              </a:rPr>
              <a:t>packages</a:t>
            </a:r>
            <a:r>
              <a:rPr lang="de-DE" dirty="0" smtClean="0">
                <a:latin typeface="+mn-lt"/>
              </a:rPr>
              <a:t> 2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7, </a:t>
            </a:r>
            <a:r>
              <a:rPr lang="de-DE" dirty="0" err="1" smtClean="0">
                <a:latin typeface="+mn-lt"/>
              </a:rPr>
              <a:t>two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electricity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models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are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developped</a:t>
            </a:r>
            <a:r>
              <a:rPr lang="de-DE" dirty="0" smtClean="0">
                <a:latin typeface="+mn-lt"/>
              </a:rPr>
              <a:t>. The TU Vienna model </a:t>
            </a:r>
            <a:r>
              <a:rPr lang="de-DE" dirty="0" err="1" smtClean="0">
                <a:latin typeface="+mn-lt"/>
              </a:rPr>
              <a:t>focuses</a:t>
            </a:r>
            <a:r>
              <a:rPr lang="de-DE" dirty="0" smtClean="0">
                <a:latin typeface="+mn-lt"/>
              </a:rPr>
              <a:t> on power </a:t>
            </a:r>
            <a:r>
              <a:rPr lang="de-DE" dirty="0" err="1" smtClean="0">
                <a:latin typeface="+mn-lt"/>
              </a:rPr>
              <a:t>grids</a:t>
            </a:r>
            <a:r>
              <a:rPr lang="de-DE" dirty="0" smtClean="0">
                <a:latin typeface="+mn-lt"/>
              </a:rPr>
              <a:t>, </a:t>
            </a:r>
            <a:r>
              <a:rPr lang="de-DE" dirty="0" err="1" smtClean="0">
                <a:latin typeface="+mn-lt"/>
              </a:rPr>
              <a:t>the</a:t>
            </a:r>
            <a:r>
              <a:rPr lang="de-DE" dirty="0" smtClean="0">
                <a:latin typeface="+mn-lt"/>
              </a:rPr>
              <a:t> DIW model </a:t>
            </a:r>
            <a:r>
              <a:rPr lang="de-DE" dirty="0" err="1" smtClean="0">
                <a:latin typeface="+mn-lt"/>
              </a:rPr>
              <a:t>focuses</a:t>
            </a:r>
            <a:r>
              <a:rPr lang="de-DE" dirty="0" smtClean="0">
                <a:latin typeface="+mn-lt"/>
              </a:rPr>
              <a:t> on </a:t>
            </a:r>
            <a:r>
              <a:rPr lang="de-DE" dirty="0" err="1" smtClean="0">
                <a:latin typeface="+mn-lt"/>
              </a:rPr>
              <a:t>unit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commitment</a:t>
            </a:r>
            <a:r>
              <a:rPr lang="de-DE" dirty="0" smtClean="0">
                <a:latin typeface="+mn-lt"/>
              </a:rPr>
              <a:t>, </a:t>
            </a:r>
            <a:r>
              <a:rPr lang="de-DE" dirty="0" err="1" smtClean="0">
                <a:latin typeface="+mn-lt"/>
              </a:rPr>
              <a:t>storage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reserve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markets</a:t>
            </a:r>
            <a:r>
              <a:rPr lang="de-DE" dirty="0" smtClean="0">
                <a:latin typeface="+mn-lt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err="1" smtClean="0"/>
              <a:t>Timeline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8"/>
          </p:nvPr>
        </p:nvSpPr>
        <p:spPr>
          <a:xfrm>
            <a:off x="1115616" y="1144800"/>
            <a:ext cx="7610784" cy="480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latin typeface="+mn-lt"/>
              </a:rPr>
              <a:t>Long time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elaboration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models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until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mid</a:t>
            </a:r>
            <a:r>
              <a:rPr lang="de-DE" dirty="0" smtClean="0">
                <a:latin typeface="+mn-lt"/>
              </a:rPr>
              <a:t> 2014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Final </a:t>
            </a:r>
            <a:r>
              <a:rPr lang="de-DE" dirty="0" err="1" smtClean="0">
                <a:latin typeface="+mn-lt"/>
              </a:rPr>
              <a:t>report</a:t>
            </a:r>
            <a:r>
              <a:rPr lang="de-DE" dirty="0" smtClean="0">
                <a:latin typeface="+mn-lt"/>
              </a:rPr>
              <a:t> end </a:t>
            </a:r>
            <a:r>
              <a:rPr lang="de-DE" dirty="0" err="1" smtClean="0">
                <a:latin typeface="+mn-lt"/>
              </a:rPr>
              <a:t>of</a:t>
            </a:r>
            <a:r>
              <a:rPr lang="de-DE" dirty="0" smtClean="0">
                <a:latin typeface="+mn-lt"/>
              </a:rPr>
              <a:t> 2014 but </a:t>
            </a:r>
            <a:r>
              <a:rPr lang="de-DE" dirty="0" err="1" smtClean="0">
                <a:latin typeface="+mn-lt"/>
              </a:rPr>
              <a:t>interim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reports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every</a:t>
            </a:r>
            <a:r>
              <a:rPr lang="de-DE" dirty="0" smtClean="0">
                <a:latin typeface="+mn-lt"/>
              </a:rPr>
              <a:t> 6 </a:t>
            </a:r>
            <a:r>
              <a:rPr lang="de-DE" dirty="0" err="1" smtClean="0">
                <a:latin typeface="+mn-lt"/>
              </a:rPr>
              <a:t>months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No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workshop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explicitely</a:t>
            </a:r>
            <a:r>
              <a:rPr lang="de-DE" dirty="0" smtClean="0">
                <a:latin typeface="+mn-lt"/>
              </a:rPr>
              <a:t> on </a:t>
            </a:r>
            <a:r>
              <a:rPr lang="de-DE" dirty="0" err="1" smtClean="0">
                <a:latin typeface="+mn-lt"/>
              </a:rPr>
              <a:t>electricity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models</a:t>
            </a:r>
            <a:endParaRPr lang="de-DE" dirty="0">
              <a:latin typeface="+mn-lt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344417" y="2824136"/>
          <a:ext cx="8476055" cy="2786706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633175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  <a:gridCol w="228096"/>
              </a:tblGrid>
              <a:tr h="309634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2012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2013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2014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6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7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9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10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3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4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5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6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7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9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10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3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4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5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6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7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9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10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11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/>
                        <a:t>Kick-off workshop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/>
                        <a:t>Workshop Scenarios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err="1" smtClean="0"/>
                        <a:t>Completed</a:t>
                      </a:r>
                      <a:r>
                        <a:rPr lang="de-DE" sz="1400" u="none" strike="noStrike" dirty="0" smtClean="0"/>
                        <a:t> model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/>
                        <a:t>Completed results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 smtClean="0"/>
                        <a:t>Dissemination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/>
                        <a:t>Final Conference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963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Interim </a:t>
                      </a:r>
                      <a:r>
                        <a:rPr lang="de-DE" sz="1400" b="0" i="0" u="none" strike="noStrike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reports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494" marR="6494" marT="649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smtClean="0"/>
              <a:t>Model (Back-up)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b="1" u="sng" dirty="0" smtClean="0">
                <a:latin typeface="+mn-lt"/>
              </a:rPr>
              <a:t>Model </a:t>
            </a:r>
            <a:r>
              <a:rPr lang="de-DE" b="1" u="sng" dirty="0" err="1" smtClean="0">
                <a:latin typeface="+mn-lt"/>
              </a:rPr>
              <a:t>features</a:t>
            </a:r>
            <a:endParaRPr lang="de-DE" b="1" u="sng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Block-sharp power plant </a:t>
            </a:r>
            <a:r>
              <a:rPr lang="de-DE" dirty="0" err="1" smtClean="0">
                <a:latin typeface="+mn-lt"/>
              </a:rPr>
              <a:t>data</a:t>
            </a:r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Part </a:t>
            </a:r>
            <a:r>
              <a:rPr lang="de-DE" dirty="0" err="1" smtClean="0">
                <a:latin typeface="+mn-lt"/>
              </a:rPr>
              <a:t>load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inefficiencies</a:t>
            </a:r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Start-</a:t>
            </a:r>
            <a:r>
              <a:rPr lang="de-DE" dirty="0" err="1" smtClean="0">
                <a:latin typeface="+mn-lt"/>
              </a:rPr>
              <a:t>up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constraints</a:t>
            </a:r>
            <a:endParaRPr lang="de-DE" dirty="0" smtClean="0">
              <a:latin typeface="+mn-lt"/>
            </a:endParaRPr>
          </a:p>
          <a:p>
            <a:r>
              <a:rPr lang="de-DE" dirty="0" err="1" smtClean="0">
                <a:latin typeface="+mn-lt"/>
              </a:rPr>
              <a:t>Ramping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cost</a:t>
            </a:r>
            <a:endParaRPr lang="de-DE" dirty="0" smtClean="0">
              <a:latin typeface="+mn-lt"/>
            </a:endParaRPr>
          </a:p>
          <a:p>
            <a:r>
              <a:rPr lang="de-DE" dirty="0" err="1" smtClean="0">
                <a:latin typeface="+mn-lt"/>
              </a:rPr>
              <a:t>Ramping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limits</a:t>
            </a:r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Storage </a:t>
            </a:r>
            <a:r>
              <a:rPr lang="de-DE" dirty="0" err="1" smtClean="0">
                <a:latin typeface="+mn-lt"/>
              </a:rPr>
              <a:t>constraints</a:t>
            </a:r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DSM </a:t>
            </a:r>
            <a:r>
              <a:rPr lang="de-DE" dirty="0" err="1" smtClean="0">
                <a:latin typeface="+mn-lt"/>
              </a:rPr>
              <a:t>constraints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cost</a:t>
            </a:r>
            <a:endParaRPr lang="de-DE" dirty="0" smtClean="0">
              <a:latin typeface="+mn-lt"/>
            </a:endParaRPr>
          </a:p>
        </p:txBody>
      </p:sp>
      <p:pic>
        <p:nvPicPr>
          <p:cNvPr id="9" name="Inhaltsplatzhalter 8" descr="Sterbekurve.jpg"/>
          <p:cNvPicPr>
            <a:picLocks noGrp="1" noChangeAspect="1"/>
          </p:cNvPicPr>
          <p:nvPr>
            <p:ph sz="quarter" idx="18"/>
          </p:nvPr>
        </p:nvPicPr>
        <p:blipFill>
          <a:blip r:embed="rId2"/>
          <a:stretch>
            <a:fillRect/>
          </a:stretch>
        </p:blipFill>
        <p:spPr>
          <a:xfrm>
            <a:off x="5148064" y="1144800"/>
            <a:ext cx="3579536" cy="2318106"/>
          </a:xfrm>
        </p:spPr>
      </p:pic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5148064" y="3573016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Decommissioning</a:t>
            </a:r>
            <a:r>
              <a:rPr lang="de-DE" sz="1200" dirty="0" smtClean="0"/>
              <a:t> </a:t>
            </a:r>
            <a:r>
              <a:rPr lang="de-DE" sz="1200" dirty="0" err="1" smtClean="0"/>
              <a:t>of</a:t>
            </a:r>
            <a:r>
              <a:rPr lang="de-DE" sz="1200" dirty="0" smtClean="0"/>
              <a:t> </a:t>
            </a:r>
            <a:r>
              <a:rPr lang="de-DE" sz="1200" dirty="0" err="1" smtClean="0"/>
              <a:t>existing</a:t>
            </a:r>
            <a:r>
              <a:rPr lang="de-DE" sz="1200" dirty="0" smtClean="0"/>
              <a:t> power </a:t>
            </a:r>
            <a:r>
              <a:rPr lang="de-DE" sz="1200" dirty="0" err="1" smtClean="0"/>
              <a:t>plants</a:t>
            </a:r>
            <a:r>
              <a:rPr lang="de-DE" sz="1200" dirty="0" smtClean="0"/>
              <a:t> in Germany (Source: </a:t>
            </a:r>
            <a:r>
              <a:rPr lang="de-DE" sz="1200" dirty="0" err="1" smtClean="0"/>
              <a:t>Own</a:t>
            </a:r>
            <a:r>
              <a:rPr lang="de-DE" sz="1200" dirty="0" smtClean="0"/>
              <a:t> </a:t>
            </a:r>
            <a:r>
              <a:rPr lang="de-DE" sz="1200" dirty="0" err="1" smtClean="0"/>
              <a:t>production</a:t>
            </a:r>
            <a:r>
              <a:rPr lang="de-DE" sz="1200" dirty="0" smtClean="0"/>
              <a:t>)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2800" b="1" dirty="0" err="1" smtClean="0"/>
              <a:t>Available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data</a:t>
            </a:r>
            <a:endParaRPr lang="de-DE" sz="28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endParaRPr lang="en-US" sz="2000" dirty="0"/>
          </a:p>
          <a:p>
            <a:pPr marL="0" indent="0" fontAlgn="t">
              <a:buNone/>
            </a:pPr>
            <a:endParaRPr lang="en-US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 Project</a:t>
            </a:r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3886513"/>
              </p:ext>
            </p:extLst>
          </p:nvPr>
        </p:nvGraphicFramePr>
        <p:xfrm>
          <a:off x="971600" y="1209965"/>
          <a:ext cx="7992888" cy="297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5760640"/>
              </a:tblGrid>
              <a:tr h="2659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Source</a:t>
                      </a:r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Wholesale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prices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Historic</a:t>
                      </a:r>
                      <a:r>
                        <a:rPr lang="de-DE" sz="1400" dirty="0" smtClean="0"/>
                        <a:t> EEX </a:t>
                      </a:r>
                      <a:r>
                        <a:rPr lang="de-DE" sz="1400" dirty="0" err="1" smtClean="0"/>
                        <a:t>data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for</a:t>
                      </a:r>
                      <a:r>
                        <a:rPr lang="de-DE" sz="1400" baseline="0" dirty="0" smtClean="0"/>
                        <a:t> Austria </a:t>
                      </a:r>
                      <a:r>
                        <a:rPr lang="de-DE" sz="1400" baseline="0" dirty="0" err="1" smtClean="0"/>
                        <a:t>and</a:t>
                      </a:r>
                      <a:r>
                        <a:rPr lang="de-DE" sz="1400" baseline="0" dirty="0" smtClean="0"/>
                        <a:t> Germany; </a:t>
                      </a:r>
                      <a:r>
                        <a:rPr lang="de-DE" sz="1400" baseline="0" dirty="0" err="1" smtClean="0"/>
                        <a:t>no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data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for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baseline="0" dirty="0" err="1" smtClean="0"/>
                        <a:t>Poland</a:t>
                      </a:r>
                      <a:endParaRPr lang="de-DE" sz="1400" dirty="0"/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smtClean="0"/>
                        <a:t>Demand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ENTSO-E </a:t>
                      </a:r>
                      <a:r>
                        <a:rPr lang="de-DE" sz="1400" dirty="0" err="1" smtClean="0"/>
                        <a:t>for</a:t>
                      </a:r>
                      <a:r>
                        <a:rPr lang="de-DE" sz="1400" dirty="0" smtClean="0"/>
                        <a:t> all UCTE countries</a:t>
                      </a:r>
                      <a:endParaRPr lang="de-DE" sz="1400" dirty="0"/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Installed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capacities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Platts (</a:t>
                      </a:r>
                      <a:r>
                        <a:rPr lang="de-DE" sz="1400" dirty="0" err="1" smtClean="0"/>
                        <a:t>October</a:t>
                      </a:r>
                      <a:r>
                        <a:rPr lang="de-DE" sz="1400" dirty="0" smtClean="0"/>
                        <a:t> 2011) Database </a:t>
                      </a:r>
                      <a:r>
                        <a:rPr lang="de-DE" sz="1400" dirty="0" err="1" smtClean="0"/>
                        <a:t>covering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whole</a:t>
                      </a:r>
                      <a:r>
                        <a:rPr lang="de-DE" sz="1400" dirty="0" smtClean="0"/>
                        <a:t> Europe</a:t>
                      </a:r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Grid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TU Berlin – ELMOD Database </a:t>
                      </a:r>
                      <a:r>
                        <a:rPr lang="de-DE" sz="1400" dirty="0" err="1" smtClean="0"/>
                        <a:t>for</a:t>
                      </a:r>
                      <a:r>
                        <a:rPr lang="de-DE" sz="1400" dirty="0" smtClean="0"/>
                        <a:t> all </a:t>
                      </a:r>
                      <a:r>
                        <a:rPr lang="de-DE" sz="1400" dirty="0" err="1" smtClean="0"/>
                        <a:t>lines</a:t>
                      </a:r>
                      <a:r>
                        <a:rPr lang="de-DE" sz="1400" baseline="0" dirty="0" smtClean="0"/>
                        <a:t> 380kV/220kV in UCTE </a:t>
                      </a:r>
                      <a:r>
                        <a:rPr lang="de-DE" sz="1400" baseline="0" dirty="0" err="1" smtClean="0"/>
                        <a:t>region</a:t>
                      </a:r>
                      <a:endParaRPr lang="de-DE" sz="1400" dirty="0" smtClean="0"/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Renewables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Open Access </a:t>
                      </a:r>
                      <a:r>
                        <a:rPr lang="de-DE" sz="1400" dirty="0" err="1" smtClean="0"/>
                        <a:t>database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of</a:t>
                      </a:r>
                      <a:r>
                        <a:rPr lang="de-DE" sz="1400" dirty="0" smtClean="0"/>
                        <a:t> ECMWF</a:t>
                      </a:r>
                    </a:p>
                  </a:txBody>
                  <a:tcPr anchor="ctr"/>
                </a:tc>
              </a:tr>
              <a:tr h="435020">
                <a:tc>
                  <a:txBody>
                    <a:bodyPr/>
                    <a:lstStyle/>
                    <a:p>
                      <a:r>
                        <a:rPr lang="de-DE" dirty="0" smtClean="0"/>
                        <a:t>Reserve </a:t>
                      </a:r>
                      <a:r>
                        <a:rPr lang="de-DE" dirty="0" err="1" smtClean="0"/>
                        <a:t>market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Historic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prices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for</a:t>
                      </a:r>
                      <a:r>
                        <a:rPr lang="de-DE" sz="1400" dirty="0" smtClean="0"/>
                        <a:t> Germany on regelenergie.net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012059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Part 1 – DIW Modeling Background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400" b="1" dirty="0" smtClean="0"/>
              <a:t>Deutsches Institut für Wirtschaftsforschung</a:t>
            </a:r>
            <a:endParaRPr lang="de-DE" sz="2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>
                <a:latin typeface="+mn-lt"/>
              </a:rPr>
              <a:t>DIW Berlin </a:t>
            </a:r>
            <a:r>
              <a:rPr lang="de-DE" dirty="0" err="1" smtClean="0">
                <a:latin typeface="+mn-lt"/>
              </a:rPr>
              <a:t>founded</a:t>
            </a:r>
            <a:r>
              <a:rPr lang="de-DE" dirty="0" smtClean="0">
                <a:latin typeface="+mn-lt"/>
              </a:rPr>
              <a:t> in 1925</a:t>
            </a:r>
          </a:p>
          <a:p>
            <a:r>
              <a:rPr lang="de-DE" dirty="0" smtClean="0">
                <a:latin typeface="+mn-lt"/>
              </a:rPr>
              <a:t>180 </a:t>
            </a:r>
            <a:r>
              <a:rPr lang="de-DE" dirty="0" err="1" smtClean="0">
                <a:latin typeface="+mn-lt"/>
              </a:rPr>
              <a:t>Employees</a:t>
            </a:r>
            <a:r>
              <a:rPr lang="de-DE" dirty="0" smtClean="0">
                <a:latin typeface="+mn-lt"/>
              </a:rPr>
              <a:t> (100 </a:t>
            </a:r>
            <a:r>
              <a:rPr lang="de-DE" dirty="0" err="1" smtClean="0">
                <a:latin typeface="+mn-lt"/>
              </a:rPr>
              <a:t>research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staff</a:t>
            </a:r>
            <a:r>
              <a:rPr lang="de-DE" dirty="0" smtClean="0">
                <a:latin typeface="+mn-lt"/>
              </a:rPr>
              <a:t>)</a:t>
            </a:r>
          </a:p>
          <a:p>
            <a:r>
              <a:rPr lang="de-DE" dirty="0" err="1" smtClean="0">
                <a:latin typeface="+mn-lt"/>
              </a:rPr>
              <a:t>Known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macro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analysis</a:t>
            </a:r>
            <a:r>
              <a:rPr lang="de-DE" dirty="0" smtClean="0">
                <a:latin typeface="+mn-lt"/>
              </a:rPr>
              <a:t> but strong in </a:t>
            </a:r>
            <a:r>
              <a:rPr lang="de-DE" dirty="0" err="1" smtClean="0">
                <a:latin typeface="+mn-lt"/>
              </a:rPr>
              <a:t>energy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analysis</a:t>
            </a:r>
            <a:endParaRPr lang="de-DE" dirty="0" smtClean="0">
              <a:latin typeface="+mn-lt"/>
            </a:endParaRPr>
          </a:p>
          <a:p>
            <a:r>
              <a:rPr lang="de-DE" dirty="0" smtClean="0">
                <a:latin typeface="+mn-lt"/>
              </a:rPr>
              <a:t>Department </a:t>
            </a:r>
            <a:r>
              <a:rPr lang="de-DE" dirty="0" err="1" smtClean="0">
                <a:latin typeface="+mn-lt"/>
              </a:rPr>
              <a:t>Energy</a:t>
            </a:r>
            <a:r>
              <a:rPr lang="de-DE" dirty="0" smtClean="0">
                <a:latin typeface="+mn-lt"/>
              </a:rPr>
              <a:t>/Transport/Environment</a:t>
            </a:r>
            <a:endParaRPr lang="de-DE" dirty="0">
              <a:latin typeface="+mn-lt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5076056" y="2420888"/>
            <a:ext cx="3960440" cy="124562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95536" y="1556792"/>
            <a:ext cx="3960440" cy="273630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400" b="1" dirty="0" err="1" smtClean="0"/>
              <a:t>Our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models</a:t>
            </a:r>
            <a:endParaRPr lang="de-DE" sz="2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51520" y="1973158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+mn-lt"/>
              </a:rPr>
              <a:t>Power plant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investment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</a:t>
            </a:r>
          </a:p>
          <a:p>
            <a:pPr algn="ctr"/>
            <a:endParaRPr lang="de-DE" sz="16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  <a:latin typeface="+mn-lt"/>
              </a:rPr>
              <a:t>Power plant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dispatch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</a:t>
            </a:r>
          </a:p>
          <a:p>
            <a:pPr algn="ctr"/>
            <a:endParaRPr lang="de-DE" sz="16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Combined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investment-dispatch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</a:t>
            </a:r>
          </a:p>
          <a:p>
            <a:pPr algn="ctr"/>
            <a:endParaRPr lang="de-DE" sz="16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  <a:latin typeface="+mn-lt"/>
              </a:rPr>
              <a:t>Strategic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storage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-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dispatch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</a:t>
            </a:r>
          </a:p>
        </p:txBody>
      </p:sp>
      <p:sp>
        <p:nvSpPr>
          <p:cNvPr id="11" name="Ellipse 10"/>
          <p:cNvSpPr/>
          <p:nvPr/>
        </p:nvSpPr>
        <p:spPr>
          <a:xfrm>
            <a:off x="2699792" y="4775666"/>
            <a:ext cx="3960440" cy="124562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2555776" y="5207714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Grid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with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storage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and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dispatch</a:t>
            </a:r>
            <a:endParaRPr lang="de-DE" sz="1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932040" y="2880227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+mn-lt"/>
              </a:rPr>
              <a:t>Unit </a:t>
            </a:r>
            <a:r>
              <a:rPr lang="de-DE" sz="1600" dirty="0" err="1" smtClean="0">
                <a:solidFill>
                  <a:schemeClr val="bg1"/>
                </a:solidFill>
                <a:latin typeface="+mn-lt"/>
              </a:rPr>
              <a:t>commitment</a:t>
            </a:r>
            <a:r>
              <a:rPr lang="de-DE" sz="1600" dirty="0" smtClean="0">
                <a:solidFill>
                  <a:schemeClr val="bg1"/>
                </a:solidFill>
                <a:latin typeface="+mn-lt"/>
              </a:rPr>
              <a:t> model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55576" y="908720"/>
            <a:ext cx="3517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+mn-lt"/>
              </a:rPr>
              <a:t>Equilibrium </a:t>
            </a:r>
            <a:r>
              <a:rPr lang="de-DE" dirty="0" err="1" smtClean="0">
                <a:latin typeface="+mn-lt"/>
              </a:rPr>
              <a:t>models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with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oligopolistic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structures</a:t>
            </a:r>
            <a:r>
              <a:rPr lang="de-DE" dirty="0" smtClean="0">
                <a:latin typeface="+mn-lt"/>
              </a:rPr>
              <a:t> (MCP)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5230688" y="1774557"/>
            <a:ext cx="3517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+mn-lt"/>
              </a:rPr>
              <a:t>Technical power plant </a:t>
            </a:r>
            <a:r>
              <a:rPr lang="de-DE" dirty="0" err="1" smtClean="0">
                <a:latin typeface="+mn-lt"/>
              </a:rPr>
              <a:t>dispatch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models</a:t>
            </a:r>
            <a:r>
              <a:rPr lang="de-DE" dirty="0" smtClean="0">
                <a:latin typeface="+mn-lt"/>
              </a:rPr>
              <a:t> (MILP/LP)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915816" y="436510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+mn-lt"/>
              </a:rPr>
              <a:t>DC </a:t>
            </a:r>
            <a:r>
              <a:rPr lang="de-DE" dirty="0" err="1" smtClean="0">
                <a:latin typeface="+mn-lt"/>
              </a:rPr>
              <a:t>load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flow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models</a:t>
            </a:r>
            <a:r>
              <a:rPr lang="de-DE" dirty="0" smtClean="0">
                <a:latin typeface="+mn-lt"/>
              </a:rPr>
              <a:t> (LP/QCP)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400" b="1" dirty="0" smtClean="0"/>
              <a:t>DIW </a:t>
            </a:r>
            <a:r>
              <a:rPr lang="de-DE" sz="2400" b="1" dirty="0" err="1" smtClean="0"/>
              <a:t>experience</a:t>
            </a:r>
            <a:endParaRPr lang="de-DE" sz="2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 Project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10" name="Textfeld 9"/>
          <p:cNvSpPr txBox="1"/>
          <p:nvPr/>
        </p:nvSpPr>
        <p:spPr>
          <a:xfrm>
            <a:off x="1043608" y="3858141"/>
            <a:ext cx="79208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u="sng" dirty="0" smtClean="0">
                <a:latin typeface="+mn-lt"/>
              </a:rPr>
              <a:t>Publications</a:t>
            </a:r>
          </a:p>
          <a:p>
            <a:pPr>
              <a:buFont typeface="Arial" pitchFamily="34" charset="0"/>
              <a:buChar char="•"/>
            </a:pPr>
            <a:endParaRPr lang="de-DE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 smtClean="0">
                <a:latin typeface="+mn-lt"/>
              </a:rPr>
              <a:t> </a:t>
            </a:r>
            <a:r>
              <a:rPr lang="de-DE" sz="1400" b="1" dirty="0" smtClean="0">
                <a:latin typeface="+mn-lt"/>
              </a:rPr>
              <a:t>Traber, </a:t>
            </a:r>
            <a:r>
              <a:rPr lang="de-DE" sz="1400" b="1" dirty="0" err="1" smtClean="0">
                <a:latin typeface="+mn-lt"/>
              </a:rPr>
              <a:t>Kemfert</a:t>
            </a:r>
            <a:r>
              <a:rPr lang="de-DE" sz="1400" b="1" dirty="0" smtClean="0">
                <a:latin typeface="+mn-lt"/>
              </a:rPr>
              <a:t> (2011). </a:t>
            </a:r>
            <a:r>
              <a:rPr lang="en-US" sz="1400" dirty="0" smtClean="0">
                <a:latin typeface="+mn-lt"/>
              </a:rPr>
              <a:t>Gone with the Wind? Electricity Market Prices and Incentives to Invest in Thermal Power Plants under Increasing Wind Energy Supply, </a:t>
            </a:r>
            <a:r>
              <a:rPr lang="de-DE" sz="1400" i="1" dirty="0" err="1" smtClean="0">
                <a:latin typeface="+mn-lt"/>
              </a:rPr>
              <a:t>Energy</a:t>
            </a:r>
            <a:r>
              <a:rPr lang="de-DE" sz="1400" i="1" dirty="0" smtClean="0">
                <a:latin typeface="+mn-lt"/>
              </a:rPr>
              <a:t> Economics</a:t>
            </a:r>
          </a:p>
          <a:p>
            <a:pPr>
              <a:buFont typeface="Arial" pitchFamily="34" charset="0"/>
              <a:buChar char="•"/>
            </a:pPr>
            <a:endParaRPr lang="de-DE" sz="140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 smtClean="0">
                <a:latin typeface="+mn-lt"/>
              </a:rPr>
              <a:t> </a:t>
            </a:r>
            <a:r>
              <a:rPr lang="de-DE" sz="1400" b="1" dirty="0" smtClean="0">
                <a:latin typeface="+mn-lt"/>
              </a:rPr>
              <a:t>Schill (2011). </a:t>
            </a:r>
            <a:r>
              <a:rPr lang="en-US" sz="1400" dirty="0" smtClean="0">
                <a:latin typeface="+mn-lt"/>
              </a:rPr>
              <a:t>Electric Vehicles in Imperfect Electricity Markets: The Case of Germany, </a:t>
            </a:r>
            <a:r>
              <a:rPr lang="de-DE" sz="1400" i="1" dirty="0" err="1" smtClean="0">
                <a:latin typeface="+mn-lt"/>
              </a:rPr>
              <a:t>Energy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Policy</a:t>
            </a:r>
            <a:endParaRPr lang="de-DE" sz="140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de-DE" sz="140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 smtClean="0">
                <a:latin typeface="+mn-lt"/>
              </a:rPr>
              <a:t> </a:t>
            </a:r>
            <a:r>
              <a:rPr lang="de-DE" sz="1400" b="1" dirty="0" smtClean="0">
                <a:latin typeface="+mn-lt"/>
              </a:rPr>
              <a:t>Schill (2011). </a:t>
            </a:r>
            <a:r>
              <a:rPr lang="de-DE" sz="1400" dirty="0" err="1" smtClean="0">
                <a:latin typeface="+mn-lt"/>
              </a:rPr>
              <a:t>Electric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Vehicles</a:t>
            </a:r>
            <a:r>
              <a:rPr lang="de-DE" sz="1400" dirty="0" smtClean="0">
                <a:latin typeface="+mn-lt"/>
              </a:rPr>
              <a:t>. </a:t>
            </a:r>
            <a:r>
              <a:rPr lang="de-DE" sz="1400" dirty="0" err="1" smtClean="0">
                <a:latin typeface="+mn-lt"/>
              </a:rPr>
              <a:t>Charging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into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the</a:t>
            </a:r>
            <a:r>
              <a:rPr lang="de-DE" sz="1400" dirty="0" smtClean="0">
                <a:latin typeface="+mn-lt"/>
              </a:rPr>
              <a:t> Future, </a:t>
            </a:r>
            <a:r>
              <a:rPr lang="de-DE" sz="1400" i="1" dirty="0" smtClean="0">
                <a:latin typeface="+mn-lt"/>
              </a:rPr>
              <a:t>DIW </a:t>
            </a:r>
            <a:r>
              <a:rPr lang="de-DE" sz="1400" i="1" dirty="0" err="1" smtClean="0">
                <a:latin typeface="+mn-lt"/>
              </a:rPr>
              <a:t>Weekly</a:t>
            </a:r>
            <a:r>
              <a:rPr lang="de-DE" sz="1400" i="1" dirty="0" smtClean="0">
                <a:latin typeface="+mn-lt"/>
              </a:rPr>
              <a:t> Report</a:t>
            </a:r>
          </a:p>
          <a:p>
            <a:pPr>
              <a:buFont typeface="Arial" pitchFamily="34" charset="0"/>
              <a:buChar char="•"/>
            </a:pPr>
            <a:endParaRPr lang="de-DE" sz="1400" i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 smtClean="0">
                <a:latin typeface="+mn-lt"/>
              </a:rPr>
              <a:t> </a:t>
            </a:r>
            <a:r>
              <a:rPr lang="de-DE" sz="1400" b="1" dirty="0" smtClean="0">
                <a:latin typeface="+mn-lt"/>
              </a:rPr>
              <a:t>Schröder, Traber (2012). </a:t>
            </a:r>
            <a:r>
              <a:rPr lang="en-US" sz="1400" dirty="0" smtClean="0">
                <a:latin typeface="+mn-lt"/>
              </a:rPr>
              <a:t>The Economics of Fast Charging Infrastructure for Electric Vehicles, </a:t>
            </a:r>
            <a:r>
              <a:rPr lang="de-DE" sz="1400" i="1" dirty="0" err="1" smtClean="0">
                <a:latin typeface="+mn-lt"/>
              </a:rPr>
              <a:t>Energy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Policy</a:t>
            </a:r>
            <a:endParaRPr lang="de-DE" sz="1400" i="1" dirty="0" smtClean="0">
              <a:latin typeface="+mn-lt"/>
            </a:endParaRPr>
          </a:p>
          <a:p>
            <a:endParaRPr lang="de-DE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1043608" y="1052736"/>
            <a:ext cx="79208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u="sng" dirty="0" smtClean="0">
                <a:latin typeface="+mn-lt"/>
              </a:rPr>
              <a:t>Projects</a:t>
            </a:r>
          </a:p>
          <a:p>
            <a:endParaRPr lang="de-DE" sz="1400" b="1" u="sng" dirty="0" smtClean="0">
              <a:latin typeface="+mn-lt"/>
            </a:endParaRPr>
          </a:p>
          <a:p>
            <a:r>
              <a:rPr lang="de-DE" sz="1400" b="1" dirty="0" err="1" smtClean="0">
                <a:latin typeface="+mn-lt"/>
              </a:rPr>
              <a:t>StorRES</a:t>
            </a:r>
            <a:r>
              <a:rPr lang="de-DE" sz="1400" dirty="0" smtClean="0">
                <a:latin typeface="+mn-lt"/>
              </a:rPr>
              <a:t> – Integration </a:t>
            </a:r>
            <a:r>
              <a:rPr lang="de-DE" sz="1400" dirty="0" err="1" smtClean="0">
                <a:latin typeface="+mn-lt"/>
              </a:rPr>
              <a:t>of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Renewable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Energies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into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the</a:t>
            </a:r>
            <a:r>
              <a:rPr lang="de-DE" sz="1400" dirty="0" smtClean="0">
                <a:latin typeface="+mn-lt"/>
              </a:rPr>
              <a:t> German Power System. Unit </a:t>
            </a:r>
            <a:r>
              <a:rPr lang="de-DE" sz="1400" dirty="0" err="1" smtClean="0">
                <a:latin typeface="+mn-lt"/>
              </a:rPr>
              <a:t>commitment</a:t>
            </a:r>
            <a:r>
              <a:rPr lang="de-DE" sz="1400" dirty="0" smtClean="0">
                <a:latin typeface="+mn-lt"/>
              </a:rPr>
              <a:t> model (MILP).</a:t>
            </a:r>
          </a:p>
          <a:p>
            <a:r>
              <a:rPr lang="de-DE" sz="1400" i="1" dirty="0" err="1" smtClean="0">
                <a:latin typeface="+mn-lt"/>
              </a:rPr>
              <a:t>Funded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by</a:t>
            </a:r>
            <a:r>
              <a:rPr lang="de-DE" sz="1400" i="1" dirty="0" smtClean="0">
                <a:latin typeface="+mn-lt"/>
              </a:rPr>
              <a:t> Federal </a:t>
            </a:r>
            <a:r>
              <a:rPr lang="de-DE" sz="1400" i="1" dirty="0" err="1" smtClean="0">
                <a:latin typeface="+mn-lt"/>
              </a:rPr>
              <a:t>Ministry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for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the</a:t>
            </a:r>
            <a:r>
              <a:rPr lang="de-DE" sz="1400" i="1" dirty="0" smtClean="0">
                <a:latin typeface="+mn-lt"/>
              </a:rPr>
              <a:t> Environment 2011-2013</a:t>
            </a:r>
          </a:p>
          <a:p>
            <a:endParaRPr lang="de-DE" sz="1400" dirty="0" smtClean="0">
              <a:latin typeface="+mn-lt"/>
            </a:endParaRPr>
          </a:p>
          <a:p>
            <a:r>
              <a:rPr lang="de-DE" sz="1400" b="1" dirty="0" smtClean="0">
                <a:latin typeface="+mn-lt"/>
              </a:rPr>
              <a:t>MASMIE</a:t>
            </a:r>
            <a:r>
              <a:rPr lang="de-DE" sz="1400" dirty="0" smtClean="0">
                <a:latin typeface="+mn-lt"/>
              </a:rPr>
              <a:t> – </a:t>
            </a:r>
            <a:r>
              <a:rPr lang="de-DE" sz="1400" dirty="0" err="1" smtClean="0">
                <a:latin typeface="+mn-lt"/>
              </a:rPr>
              <a:t>Analytic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models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for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the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Energy</a:t>
            </a:r>
            <a:r>
              <a:rPr lang="de-DE" sz="1400" dirty="0" smtClean="0">
                <a:latin typeface="+mn-lt"/>
              </a:rPr>
              <a:t> Transformation.  </a:t>
            </a:r>
            <a:r>
              <a:rPr lang="de-DE" sz="1400" dirty="0" err="1" smtClean="0">
                <a:latin typeface="+mn-lt"/>
              </a:rPr>
              <a:t>Mostly</a:t>
            </a:r>
            <a:r>
              <a:rPr lang="de-DE" sz="1400" dirty="0" smtClean="0">
                <a:latin typeface="+mn-lt"/>
              </a:rPr>
              <a:t> MCP </a:t>
            </a:r>
            <a:r>
              <a:rPr lang="de-DE" sz="1400" dirty="0" err="1" smtClean="0">
                <a:latin typeface="+mn-lt"/>
              </a:rPr>
              <a:t>models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for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electricity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dispatch</a:t>
            </a:r>
            <a:r>
              <a:rPr lang="de-DE" sz="1400" dirty="0" smtClean="0">
                <a:latin typeface="+mn-lt"/>
              </a:rPr>
              <a:t>, </a:t>
            </a:r>
            <a:r>
              <a:rPr lang="de-DE" sz="1400" dirty="0" err="1" smtClean="0">
                <a:latin typeface="+mn-lt"/>
              </a:rPr>
              <a:t>including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stochasticity</a:t>
            </a:r>
            <a:r>
              <a:rPr lang="de-DE" sz="1400" dirty="0" smtClean="0">
                <a:latin typeface="+mn-lt"/>
              </a:rPr>
              <a:t>.</a:t>
            </a:r>
          </a:p>
          <a:p>
            <a:r>
              <a:rPr lang="de-DE" sz="1400" i="1" dirty="0" err="1" smtClean="0">
                <a:latin typeface="+mn-lt"/>
              </a:rPr>
              <a:t>Funded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by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the</a:t>
            </a:r>
            <a:r>
              <a:rPr lang="de-DE" sz="1400" i="1" dirty="0" smtClean="0">
                <a:latin typeface="+mn-lt"/>
              </a:rPr>
              <a:t> Mercator </a:t>
            </a:r>
            <a:r>
              <a:rPr lang="de-DE" sz="1400" i="1" dirty="0" err="1" smtClean="0">
                <a:latin typeface="+mn-lt"/>
              </a:rPr>
              <a:t>Foundation</a:t>
            </a:r>
            <a:r>
              <a:rPr lang="de-DE" sz="1400" i="1" dirty="0" smtClean="0">
                <a:latin typeface="+mn-lt"/>
              </a:rPr>
              <a:t> 2012-2014</a:t>
            </a:r>
          </a:p>
          <a:p>
            <a:endParaRPr lang="de-DE" sz="1400" i="1" dirty="0" smtClean="0">
              <a:latin typeface="+mn-lt"/>
            </a:endParaRPr>
          </a:p>
          <a:p>
            <a:r>
              <a:rPr lang="de-DE" sz="1400" b="1" dirty="0" err="1" smtClean="0">
                <a:latin typeface="+mn-lt"/>
              </a:rPr>
              <a:t>ImpRES</a:t>
            </a:r>
            <a:r>
              <a:rPr lang="de-DE" sz="1400" dirty="0" smtClean="0">
                <a:latin typeface="+mn-lt"/>
              </a:rPr>
              <a:t> – </a:t>
            </a:r>
            <a:r>
              <a:rPr lang="de-DE" sz="1400" dirty="0" err="1" smtClean="0">
                <a:latin typeface="+mn-lt"/>
              </a:rPr>
              <a:t>Effects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of</a:t>
            </a:r>
            <a:r>
              <a:rPr lang="de-DE" sz="1400" dirty="0" smtClean="0">
                <a:latin typeface="+mn-lt"/>
              </a:rPr>
              <a:t> Integration </a:t>
            </a:r>
            <a:r>
              <a:rPr lang="de-DE" sz="1400" dirty="0" err="1" smtClean="0">
                <a:latin typeface="+mn-lt"/>
              </a:rPr>
              <a:t>of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Renewable</a:t>
            </a:r>
            <a:r>
              <a:rPr lang="de-DE" sz="1400" dirty="0" smtClean="0">
                <a:latin typeface="+mn-lt"/>
              </a:rPr>
              <a:t> </a:t>
            </a:r>
            <a:r>
              <a:rPr lang="de-DE" sz="1400" dirty="0" err="1" smtClean="0">
                <a:latin typeface="+mn-lt"/>
              </a:rPr>
              <a:t>Energies</a:t>
            </a:r>
            <a:r>
              <a:rPr lang="de-DE" sz="1400" dirty="0" smtClean="0">
                <a:latin typeface="+mn-lt"/>
              </a:rPr>
              <a:t>. Project </a:t>
            </a:r>
            <a:r>
              <a:rPr lang="de-DE" sz="1400" dirty="0" err="1" smtClean="0">
                <a:latin typeface="+mn-lt"/>
              </a:rPr>
              <a:t>with</a:t>
            </a:r>
            <a:r>
              <a:rPr lang="de-DE" sz="1400" dirty="0" smtClean="0">
                <a:latin typeface="+mn-lt"/>
              </a:rPr>
              <a:t> Fraunhofer ISI, GWS, IZES.</a:t>
            </a:r>
          </a:p>
          <a:p>
            <a:r>
              <a:rPr lang="de-DE" sz="1400" i="1" dirty="0" err="1" smtClean="0">
                <a:latin typeface="+mn-lt"/>
              </a:rPr>
              <a:t>Funded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by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the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Ministry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for</a:t>
            </a:r>
            <a:r>
              <a:rPr lang="de-DE" sz="1400" i="1" dirty="0" smtClean="0">
                <a:latin typeface="+mn-lt"/>
              </a:rPr>
              <a:t> </a:t>
            </a:r>
            <a:r>
              <a:rPr lang="de-DE" sz="1400" i="1" dirty="0" err="1" smtClean="0">
                <a:latin typeface="+mn-lt"/>
              </a:rPr>
              <a:t>the</a:t>
            </a:r>
            <a:r>
              <a:rPr lang="de-DE" sz="1400" i="1" dirty="0" smtClean="0">
                <a:latin typeface="+mn-lt"/>
              </a:rPr>
              <a:t> Environment 2011-2015</a:t>
            </a:r>
          </a:p>
          <a:p>
            <a:endParaRPr lang="de-DE" sz="1400" i="1" dirty="0" smtClean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Part 2 – DIW Model </a:t>
            </a:r>
            <a:r>
              <a:rPr lang="de-DE" dirty="0" err="1" smtClean="0"/>
              <a:t>for</a:t>
            </a:r>
            <a:r>
              <a:rPr lang="de-DE" dirty="0" smtClean="0"/>
              <a:t> DEFINE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52400" y="1124744"/>
            <a:ext cx="2886504" cy="47880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2800" b="1" dirty="0" smtClean="0"/>
              <a:t>Motivation 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objectives</a:t>
            </a:r>
            <a:endParaRPr lang="de-DE" sz="2800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323529" y="1161256"/>
            <a:ext cx="2520279" cy="457200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sz="2000" b="1" u="sng" dirty="0" smtClean="0">
                <a:solidFill>
                  <a:schemeClr val="bg1"/>
                </a:solidFill>
                <a:latin typeface="+mn-lt"/>
              </a:rPr>
              <a:t>Research question</a:t>
            </a:r>
          </a:p>
          <a:p>
            <a:pPr marL="0" indent="0" fontAlgn="t"/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 Effect of EV charging on power plant unit commitment</a:t>
            </a:r>
          </a:p>
          <a:p>
            <a:pPr marL="0" indent="0" fontAlgn="t">
              <a:buClr>
                <a:schemeClr val="bg1"/>
              </a:buClr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Power sector CO2 emissions</a:t>
            </a:r>
          </a:p>
          <a:p>
            <a:pPr marL="0" indent="0" fontAlgn="t">
              <a:buClr>
                <a:schemeClr val="bg1"/>
              </a:buClr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  <a:latin typeface="+mn-lt"/>
              </a:rPr>
              <a:t> Is V2G in reserve markets a viable business model?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 fontAlgn="t">
              <a:buNone/>
            </a:pPr>
            <a:endParaRPr lang="en-US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Electromobility</a:t>
            </a:r>
            <a:r>
              <a:rPr lang="en-US" dirty="0" smtClean="0"/>
              <a:t>+ DEFINE Project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3131840" y="1124744"/>
            <a:ext cx="2894722" cy="47880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platzhalter 2"/>
          <p:cNvSpPr txBox="1">
            <a:spLocks/>
          </p:cNvSpPr>
          <p:nvPr/>
        </p:nvSpPr>
        <p:spPr bwMode="auto">
          <a:xfrm>
            <a:off x="3302969" y="1161256"/>
            <a:ext cx="272359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Model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Unit Commitment Model as MILP in GAMS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lang="en-US" sz="2000" baseline="0" dirty="0" smtClean="0">
              <a:solidFill>
                <a:schemeClr val="bg1"/>
              </a:solidFill>
              <a:latin typeface="+mn-lt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Includes storage, DSM and reserve markets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6170578" y="1124744"/>
            <a:ext cx="2937926" cy="47880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2"/>
          <p:cNvSpPr txBox="1">
            <a:spLocks/>
          </p:cNvSpPr>
          <p:nvPr/>
        </p:nvSpPr>
        <p:spPr bwMode="auto">
          <a:xfrm>
            <a:off x="6327303" y="1161256"/>
            <a:ext cx="256517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Results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Dispatch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CO2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emissions</a:t>
            </a: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lang="en-US" sz="2000" baseline="0" dirty="0" smtClean="0">
              <a:solidFill>
                <a:schemeClr val="bg1"/>
              </a:solidFill>
              <a:latin typeface="+mn-lt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 Market prices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+mn-lt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bg1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V2G storage use in </a:t>
            </a:r>
            <a:r>
              <a:rPr lang="en-US" sz="2000" dirty="0" smtClean="0">
                <a:solidFill>
                  <a:schemeClr val="bg1"/>
                </a:solidFill>
                <a:latin typeface="+mn-lt"/>
                <a:cs typeface="Calibri"/>
              </a:rPr>
              <a:t>conventional and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Calibri"/>
              </a:rPr>
              <a:t>reserve markets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Calibri"/>
            </a:endParaRPr>
          </a:p>
          <a:p>
            <a:pPr marL="0" marR="0" lvl="0" indent="0" algn="l" defTabSz="457200" rtl="0" eaLnBrk="1" fontAlgn="t" latinLnBrk="0" hangingPunct="1">
              <a:lnSpc>
                <a:spcPct val="120000"/>
              </a:lnSpc>
              <a:spcBef>
                <a:spcPct val="0"/>
              </a:spcBef>
              <a:spcAft>
                <a:spcPts val="200"/>
              </a:spcAft>
              <a:buClr>
                <a:schemeClr val="tx2"/>
              </a:buClr>
              <a:buSzPct val="100000"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itchFamily="-65" charset="-128"/>
              <a:cs typeface="Calibri"/>
            </a:endParaRPr>
          </a:p>
        </p:txBody>
      </p:sp>
      <p:pic>
        <p:nvPicPr>
          <p:cNvPr id="16" name="Grafik 15" descr="Power-Plant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2342" y="3861048"/>
            <a:ext cx="1754220" cy="2051720"/>
          </a:xfrm>
          <a:prstGeom prst="rect">
            <a:avLst/>
          </a:prstGeom>
        </p:spPr>
      </p:pic>
      <p:pic>
        <p:nvPicPr>
          <p:cNvPr id="17" name="Grafik 16" descr="Car2-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052" y="5339680"/>
            <a:ext cx="787152" cy="787152"/>
          </a:xfrm>
          <a:prstGeom prst="rect">
            <a:avLst/>
          </a:prstGeom>
        </p:spPr>
      </p:pic>
      <p:pic>
        <p:nvPicPr>
          <p:cNvPr id="18" name="Grafik 17" descr="Battery-Log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9912" y="5179840"/>
            <a:ext cx="418211" cy="3833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88608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400" b="1" dirty="0" err="1" smtClean="0"/>
              <a:t>Literature</a:t>
            </a:r>
            <a:r>
              <a:rPr lang="de-DE" sz="2400" b="1" dirty="0" smtClean="0"/>
              <a:t> Review</a:t>
            </a:r>
            <a:endParaRPr lang="de-DE" sz="24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7"/>
          </p:nvPr>
        </p:nvSpPr>
        <p:spPr>
          <a:xfrm>
            <a:off x="1260000" y="3933056"/>
            <a:ext cx="6768384" cy="2322228"/>
          </a:xfrm>
        </p:spPr>
        <p:txBody>
          <a:bodyPr/>
          <a:lstStyle/>
          <a:p>
            <a:r>
              <a:rPr lang="de-DE" sz="1800" b="1" dirty="0" err="1" smtClean="0">
                <a:latin typeface="+mn-lt"/>
              </a:rPr>
              <a:t>Our</a:t>
            </a:r>
            <a:r>
              <a:rPr lang="de-DE" sz="1800" b="1" dirty="0" smtClean="0">
                <a:latin typeface="+mn-lt"/>
              </a:rPr>
              <a:t> </a:t>
            </a:r>
            <a:r>
              <a:rPr lang="de-DE" sz="1800" b="1" dirty="0" err="1" smtClean="0">
                <a:latin typeface="+mn-lt"/>
              </a:rPr>
              <a:t>strengths</a:t>
            </a:r>
            <a:r>
              <a:rPr lang="de-DE" sz="1800" b="1" dirty="0" smtClean="0">
                <a:latin typeface="+mn-lt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latin typeface="+mn-lt"/>
              </a:rPr>
              <a:t> Technical </a:t>
            </a:r>
            <a:r>
              <a:rPr lang="de-DE" sz="1800" dirty="0" err="1" smtClean="0">
                <a:latin typeface="+mn-lt"/>
              </a:rPr>
              <a:t>focus</a:t>
            </a:r>
            <a:r>
              <a:rPr lang="de-DE" sz="1800" dirty="0" smtClean="0">
                <a:latin typeface="+mn-lt"/>
              </a:rPr>
              <a:t> on thermal power </a:t>
            </a:r>
            <a:r>
              <a:rPr lang="de-DE" sz="1800" dirty="0" err="1" smtClean="0">
                <a:latin typeface="+mn-lt"/>
              </a:rPr>
              <a:t>plants</a:t>
            </a:r>
            <a:endParaRPr lang="de-DE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Include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neighboring</a:t>
            </a:r>
            <a:r>
              <a:rPr lang="de-DE" sz="1800" dirty="0" smtClean="0">
                <a:latin typeface="+mn-lt"/>
              </a:rPr>
              <a:t> countries </a:t>
            </a:r>
            <a:r>
              <a:rPr lang="de-DE" sz="1800" dirty="0" err="1" smtClean="0">
                <a:latin typeface="+mn-lt"/>
              </a:rPr>
              <a:t>of</a:t>
            </a:r>
            <a:r>
              <a:rPr lang="de-DE" sz="1800" dirty="0" smtClean="0">
                <a:latin typeface="+mn-lt"/>
              </a:rPr>
              <a:t> Germany </a:t>
            </a:r>
            <a:r>
              <a:rPr lang="de-DE" sz="1800" dirty="0" err="1" smtClean="0">
                <a:latin typeface="+mn-lt"/>
              </a:rPr>
              <a:t>and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trade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flows</a:t>
            </a:r>
            <a:endParaRPr lang="de-DE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latin typeface="+mn-lt"/>
              </a:rPr>
              <a:t> Reserve </a:t>
            </a:r>
            <a:r>
              <a:rPr lang="de-DE" sz="1800" dirty="0" err="1" smtClean="0">
                <a:latin typeface="+mn-lt"/>
              </a:rPr>
              <a:t>energy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markets</a:t>
            </a:r>
            <a:endParaRPr lang="de-DE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latin typeface="+mn-lt"/>
              </a:rPr>
              <a:t> Model a </a:t>
            </a:r>
            <a:r>
              <a:rPr lang="de-DE" sz="1800" dirty="0" err="1" smtClean="0">
                <a:latin typeface="+mn-lt"/>
              </a:rPr>
              <a:t>complete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year</a:t>
            </a:r>
            <a:r>
              <a:rPr lang="de-DE" sz="1800" dirty="0" smtClean="0">
                <a:latin typeface="+mn-lt"/>
              </a:rPr>
              <a:t>, not </a:t>
            </a:r>
            <a:r>
              <a:rPr lang="de-DE" sz="1800" dirty="0" err="1" smtClean="0">
                <a:latin typeface="+mn-lt"/>
              </a:rPr>
              <a:t>only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representative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hours</a:t>
            </a:r>
            <a:endParaRPr lang="de-DE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latin typeface="+mn-lt"/>
              </a:rPr>
              <a:t> Different </a:t>
            </a:r>
            <a:r>
              <a:rPr lang="de-DE" sz="1800" dirty="0" err="1" smtClean="0">
                <a:latin typeface="+mn-lt"/>
              </a:rPr>
              <a:t>charging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infrastructures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as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 err="1" smtClean="0">
                <a:latin typeface="+mn-lt"/>
              </a:rPr>
              <a:t>scenario</a:t>
            </a:r>
            <a:endParaRPr lang="de-DE" sz="1800" dirty="0" smtClean="0">
              <a:latin typeface="+mn-lt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4919920"/>
              </p:ext>
            </p:extLst>
          </p:nvPr>
        </p:nvGraphicFramePr>
        <p:xfrm>
          <a:off x="323528" y="1179204"/>
          <a:ext cx="8640961" cy="268184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54266"/>
                <a:gridCol w="6586695"/>
              </a:tblGrid>
              <a:tr h="294436">
                <a:tc>
                  <a:txBody>
                    <a:bodyPr/>
                    <a:lstStyle/>
                    <a:p>
                      <a:r>
                        <a:rPr lang="de-DE" sz="11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Institutions</a:t>
                      </a:r>
                      <a:r>
                        <a:rPr lang="de-DE" sz="11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/</a:t>
                      </a:r>
                      <a:r>
                        <a:rPr lang="de-DE" sz="11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Authors</a:t>
                      </a:r>
                      <a:endParaRPr lang="de-DE" sz="11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Title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OKO-Institute (2011)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OPTUM Research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commissioned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Federal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Ministry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Transport</a:t>
                      </a:r>
                    </a:p>
                  </a:txBody>
                  <a:tcPr/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Fraunhofer ISI, Bölkow (2010)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Comparison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electricity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H</a:t>
                      </a:r>
                      <a:r>
                        <a:rPr lang="de-DE" sz="11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de-DE" sz="11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abatement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options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Commissioned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RWE AG</a:t>
                      </a:r>
                      <a:endParaRPr lang="de-DE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Fraunhofer IISB (2011)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Verbundprojekt Systemforschung Elektromobilität – Part B;</a:t>
                      </a:r>
                      <a:r>
                        <a:rPr lang="de-DE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Commissioned</a:t>
                      </a:r>
                      <a:r>
                        <a:rPr lang="de-DE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baseline="0" dirty="0" err="1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de-DE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de-DE" sz="1100" b="0" baseline="0" dirty="0" smtClean="0">
                          <a:solidFill>
                            <a:schemeClr val="tx1"/>
                          </a:solidFill>
                        </a:rPr>
                        <a:t> Research </a:t>
                      </a:r>
                      <a:r>
                        <a:rPr lang="de-DE" sz="1100" b="0" baseline="0" dirty="0" err="1" smtClean="0">
                          <a:solidFill>
                            <a:schemeClr val="tx1"/>
                          </a:solidFill>
                        </a:rPr>
                        <a:t>Ministry</a:t>
                      </a:r>
                      <a:endParaRPr lang="de-DE" sz="1100" dirty="0"/>
                    </a:p>
                  </a:txBody>
                  <a:tcPr/>
                </a:tc>
              </a:tr>
              <a:tr h="279964">
                <a:tc>
                  <a:txBody>
                    <a:bodyPr/>
                    <a:lstStyle/>
                    <a:p>
                      <a:pPr marL="0" marR="0" indent="0" algn="l" defTabSz="10678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IFEU, Wuppertal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Inst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. 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“Elektromobilität und Erneuerbare Energien“;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Commissioned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Ministry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Environment</a:t>
                      </a:r>
                    </a:p>
                  </a:txBody>
                  <a:tcPr/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Peterson et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</a:rPr>
                        <a:t> al. (2010)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Value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Evs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grid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storage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device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Andersson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</a:rPr>
                        <a:t> et al. (2010)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Reserve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energy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provision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aseline="0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aseline="0" dirty="0" err="1" smtClean="0">
                          <a:solidFill>
                            <a:schemeClr val="tx1"/>
                          </a:solidFill>
                        </a:rPr>
                        <a:t>Evs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4436">
                <a:tc>
                  <a:txBody>
                    <a:bodyPr/>
                    <a:lstStyle/>
                    <a:p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Sioshansi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et al. (2011)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EVs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grid</a:t>
                      </a:r>
                      <a:r>
                        <a:rPr lang="de-DE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0" dirty="0" err="1" smtClean="0">
                          <a:solidFill>
                            <a:schemeClr val="tx1"/>
                          </a:solidFill>
                        </a:rPr>
                        <a:t>resource</a:t>
                      </a:r>
                      <a:endParaRPr lang="de-DE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0828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Tomic,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Kempton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(2005, 2007)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EVs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storage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dirty="0" err="1" smtClean="0">
                          <a:solidFill>
                            <a:schemeClr val="tx1"/>
                          </a:solidFill>
                        </a:rPr>
                        <a:t>facility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</a:rPr>
                        <a:t> V2G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800" b="1" dirty="0" err="1" smtClean="0"/>
              <a:t>To</a:t>
            </a:r>
            <a:r>
              <a:rPr lang="de-DE" sz="2800" b="1" dirty="0" smtClean="0"/>
              <a:t> do</a:t>
            </a:r>
            <a:endParaRPr lang="de-DE" sz="2800" b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13803-4526-4645-B715-105BE440F5D7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Electromobility+ DEFINE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8"/>
          </p:nvPr>
        </p:nvSpPr>
        <p:spPr>
          <a:xfrm>
            <a:off x="1115616" y="1144800"/>
            <a:ext cx="7610784" cy="480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Include</a:t>
            </a:r>
            <a:r>
              <a:rPr lang="de-DE" dirty="0" smtClean="0">
                <a:latin typeface="+mn-lt"/>
              </a:rPr>
              <a:t> EV </a:t>
            </a:r>
            <a:r>
              <a:rPr lang="de-DE" dirty="0" err="1" smtClean="0">
                <a:latin typeface="+mn-lt"/>
              </a:rPr>
              <a:t>as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storage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facilities</a:t>
            </a:r>
            <a:r>
              <a:rPr lang="de-DE" dirty="0" smtClean="0">
                <a:latin typeface="+mn-lt"/>
              </a:rPr>
              <a:t> (V2G-storage </a:t>
            </a:r>
            <a:r>
              <a:rPr lang="de-DE" dirty="0" err="1" smtClean="0">
                <a:latin typeface="+mn-lt"/>
              </a:rPr>
              <a:t>or</a:t>
            </a:r>
            <a:r>
              <a:rPr lang="de-DE" dirty="0" smtClean="0">
                <a:latin typeface="+mn-lt"/>
              </a:rPr>
              <a:t> DSM)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Include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emissions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Include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the</a:t>
            </a:r>
            <a:r>
              <a:rPr lang="de-DE" dirty="0" smtClean="0">
                <a:latin typeface="+mn-lt"/>
              </a:rPr>
              <a:t> international </a:t>
            </a:r>
            <a:r>
              <a:rPr lang="de-DE" dirty="0" err="1" smtClean="0">
                <a:latin typeface="+mn-lt"/>
              </a:rPr>
              <a:t>dimension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with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trade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flows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Include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reserve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energy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markets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Make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prices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more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realistic</a:t>
            </a:r>
            <a:r>
              <a:rPr lang="de-DE" dirty="0" smtClean="0">
                <a:latin typeface="+mn-lt"/>
              </a:rPr>
              <a:t> so </a:t>
            </a:r>
            <a:r>
              <a:rPr lang="de-DE" dirty="0" err="1" smtClean="0">
                <a:latin typeface="+mn-lt"/>
              </a:rPr>
              <a:t>they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reflect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start-up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and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ramps</a:t>
            </a:r>
            <a:endParaRPr lang="de-DE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Collect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data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for</a:t>
            </a:r>
            <a:r>
              <a:rPr lang="de-DE" dirty="0" smtClean="0">
                <a:latin typeface="+mn-lt"/>
              </a:rPr>
              <a:t> an </a:t>
            </a:r>
            <a:r>
              <a:rPr lang="de-DE" dirty="0" err="1" smtClean="0">
                <a:latin typeface="+mn-lt"/>
              </a:rPr>
              <a:t>application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to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another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country</a:t>
            </a:r>
            <a:endParaRPr lang="de-DE" dirty="0" smtClean="0">
              <a:latin typeface="+mn-lt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_DIW_Vorlage_mit_Logos_v02_cfg_18.02.2012">
  <a:themeElements>
    <a:clrScheme name="DIW 1">
      <a:dk1>
        <a:srgbClr val="131313"/>
      </a:dk1>
      <a:lt1>
        <a:sysClr val="window" lastClr="FFFFFF"/>
      </a:lt1>
      <a:dk2>
        <a:srgbClr val="5F6C73"/>
      </a:dk2>
      <a:lt2>
        <a:srgbClr val="D1D6DA"/>
      </a:lt2>
      <a:accent1>
        <a:srgbClr val="00786B"/>
      </a:accent1>
      <a:accent2>
        <a:srgbClr val="5E7C8F"/>
      </a:accent2>
      <a:accent3>
        <a:srgbClr val="195A96"/>
      </a:accent3>
      <a:accent4>
        <a:srgbClr val="B47DAF"/>
      </a:accent4>
      <a:accent5>
        <a:srgbClr val="F0323C"/>
      </a:accent5>
      <a:accent6>
        <a:srgbClr val="CD965F"/>
      </a:accent6>
      <a:hlink>
        <a:srgbClr val="000000"/>
      </a:hlink>
      <a:folHlink>
        <a:srgbClr val="00000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F989D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rgbClr val="6DA5D5"/>
        </a:solidFill>
        <a:ln w="9525">
          <a:noFill/>
          <a:miter lim="800000"/>
          <a:headEnd/>
          <a:tailEnd/>
        </a:ln>
      </a:spPr>
      <a:bodyPr lIns="432000" tIns="0" rIns="720000" bIns="0">
        <a:prstTxWarp prst="textNoShape">
          <a:avLst/>
        </a:prstTxWarp>
      </a:bodyPr>
      <a:lstStyle>
        <a:defPPr marL="323850" indent="-323850" eaLnBrk="0" hangingPunct="0">
          <a:lnSpc>
            <a:spcPct val="120000"/>
          </a:lnSpc>
          <a:spcAft>
            <a:spcPts val="1000"/>
          </a:spcAft>
          <a:buClr>
            <a:schemeClr val="tx2"/>
          </a:buClr>
          <a:buSzPct val="85000"/>
          <a:defRPr sz="1100" dirty="0">
            <a:solidFill>
              <a:schemeClr val="tx2"/>
            </a:solidFill>
            <a:ea typeface="Arial" pitchFamily="-65" charset="0"/>
            <a:cs typeface="Arial" pitchFamily="-65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RFZ Kapitel-Intro">
  <a:themeElements>
    <a:clrScheme name="DIW 1">
      <a:dk1>
        <a:srgbClr val="131313"/>
      </a:dk1>
      <a:lt1>
        <a:sysClr val="window" lastClr="FFFFFF"/>
      </a:lt1>
      <a:dk2>
        <a:srgbClr val="5F6C73"/>
      </a:dk2>
      <a:lt2>
        <a:srgbClr val="D1D6DA"/>
      </a:lt2>
      <a:accent1>
        <a:srgbClr val="00786B"/>
      </a:accent1>
      <a:accent2>
        <a:srgbClr val="5E7C8F"/>
      </a:accent2>
      <a:accent3>
        <a:srgbClr val="195A96"/>
      </a:accent3>
      <a:accent4>
        <a:srgbClr val="B47DAF"/>
      </a:accent4>
      <a:accent5>
        <a:srgbClr val="F0323C"/>
      </a:accent5>
      <a:accent6>
        <a:srgbClr val="CD965F"/>
      </a:accent6>
      <a:hlink>
        <a:srgbClr val="000000"/>
      </a:hlink>
      <a:folHlink>
        <a:srgbClr val="00000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F989D"/>
        </a:soli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rgbClr val="6DA5D5"/>
        </a:solidFill>
        <a:ln w="9525">
          <a:noFill/>
          <a:miter lim="800000"/>
          <a:headEnd/>
          <a:tailEnd/>
        </a:ln>
      </a:spPr>
      <a:bodyPr lIns="432000" tIns="0" rIns="720000" bIns="0">
        <a:prstTxWarp prst="textNoShape">
          <a:avLst/>
        </a:prstTxWarp>
      </a:bodyPr>
      <a:lstStyle>
        <a:defPPr marL="323850" indent="-323850" eaLnBrk="0" hangingPunct="0">
          <a:lnSpc>
            <a:spcPct val="120000"/>
          </a:lnSpc>
          <a:spcAft>
            <a:spcPts val="1000"/>
          </a:spcAft>
          <a:buClr>
            <a:schemeClr val="tx2"/>
          </a:buClr>
          <a:buSzPct val="85000"/>
          <a:defRPr sz="1100" dirty="0">
            <a:solidFill>
              <a:schemeClr val="tx2"/>
            </a:solidFill>
            <a:ea typeface="Arial" pitchFamily="-65" charset="0"/>
            <a:cs typeface="Arial" pitchFamily="-65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DRFZ Content">
  <a:themeElements>
    <a:clrScheme name="DIW 1">
      <a:dk1>
        <a:srgbClr val="131313"/>
      </a:dk1>
      <a:lt1>
        <a:sysClr val="window" lastClr="FFFFFF"/>
      </a:lt1>
      <a:dk2>
        <a:srgbClr val="5F6C73"/>
      </a:dk2>
      <a:lt2>
        <a:srgbClr val="D1D6DA"/>
      </a:lt2>
      <a:accent1>
        <a:srgbClr val="00786B"/>
      </a:accent1>
      <a:accent2>
        <a:srgbClr val="5E7C8F"/>
      </a:accent2>
      <a:accent3>
        <a:srgbClr val="195A96"/>
      </a:accent3>
      <a:accent4>
        <a:srgbClr val="B47DAF"/>
      </a:accent4>
      <a:accent5>
        <a:srgbClr val="F0323C"/>
      </a:accent5>
      <a:accent6>
        <a:srgbClr val="CD965F"/>
      </a:accent6>
      <a:hlink>
        <a:srgbClr val="000000"/>
      </a:hlink>
      <a:folHlink>
        <a:srgbClr val="00000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DRFZ - Schlussfolie">
  <a:themeElements>
    <a:clrScheme name="DIW 1">
      <a:dk1>
        <a:srgbClr val="131313"/>
      </a:dk1>
      <a:lt1>
        <a:sysClr val="window" lastClr="FFFFFF"/>
      </a:lt1>
      <a:dk2>
        <a:srgbClr val="5F6C73"/>
      </a:dk2>
      <a:lt2>
        <a:srgbClr val="D1D6DA"/>
      </a:lt2>
      <a:accent1>
        <a:srgbClr val="00786B"/>
      </a:accent1>
      <a:accent2>
        <a:srgbClr val="5E7C8F"/>
      </a:accent2>
      <a:accent3>
        <a:srgbClr val="195A96"/>
      </a:accent3>
      <a:accent4>
        <a:srgbClr val="B47DAF"/>
      </a:accent4>
      <a:accent5>
        <a:srgbClr val="F0323C"/>
      </a:accent5>
      <a:accent6>
        <a:srgbClr val="CD965F"/>
      </a:accent6>
      <a:hlink>
        <a:srgbClr val="000000"/>
      </a:hlink>
      <a:folHlink>
        <a:srgbClr val="00000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solidFill>
          <a:srgbClr val="6DA5D5"/>
        </a:solidFill>
        <a:ln w="9525">
          <a:noFill/>
          <a:miter lim="800000"/>
          <a:headEnd/>
          <a:tailEnd/>
        </a:ln>
      </a:spPr>
      <a:bodyPr lIns="432000" tIns="0" rIns="720000" bIns="0">
        <a:prstTxWarp prst="textNoShape">
          <a:avLst/>
        </a:prstTxWarp>
      </a:bodyPr>
      <a:lstStyle>
        <a:defPPr marL="323850" indent="-323850" eaLnBrk="0" hangingPunct="0">
          <a:lnSpc>
            <a:spcPct val="120000"/>
          </a:lnSpc>
          <a:spcAft>
            <a:spcPts val="1000"/>
          </a:spcAft>
          <a:buClr>
            <a:schemeClr val="tx2"/>
          </a:buClr>
          <a:buSzPct val="85000"/>
          <a:defRPr sz="1100" dirty="0">
            <a:solidFill>
              <a:schemeClr val="tx2"/>
            </a:solidFill>
            <a:ea typeface="Arial" pitchFamily="-65" charset="0"/>
            <a:cs typeface="Arial" pitchFamily="-65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1191</Words>
  <Application>Microsoft Office PowerPoint</Application>
  <PresentationFormat>Bildschirmpräsentation (4:3)</PresentationFormat>
  <Paragraphs>324</Paragraphs>
  <Slides>18</Slides>
  <Notes>5</Notes>
  <HiddenSlides>1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cd_DIW_Vorlage_mit_Logos_v02_cfg_18.02.2012</vt:lpstr>
      <vt:lpstr>DRFZ Kapitel-Intro</vt:lpstr>
      <vt:lpstr>DRFZ Content</vt:lpstr>
      <vt:lpstr>DRFZ - Schlussfolie</vt:lpstr>
      <vt:lpstr>  DIW electricity market model for the project DEFINE-Electromobility+ 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for the (German and European) Energy Transformation in the framework of the Mercator-Project  DIW Berlin in cooperation with other specialists</dc:title>
  <dc:creator>Clemens Gerbaulet</dc:creator>
  <cp:lastModifiedBy>andreas</cp:lastModifiedBy>
  <cp:revision>101</cp:revision>
  <dcterms:created xsi:type="dcterms:W3CDTF">2012-02-19T16:59:25Z</dcterms:created>
  <dcterms:modified xsi:type="dcterms:W3CDTF">2012-06-13T18:43:04Z</dcterms:modified>
</cp:coreProperties>
</file>